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7099300" cy="10234613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1C3F"/>
    <a:srgbClr val="DCDCDC"/>
    <a:srgbClr val="DA1C3F"/>
    <a:srgbClr val="969696"/>
    <a:srgbClr val="E44265"/>
    <a:srgbClr val="E3375C"/>
    <a:srgbClr val="E23056"/>
    <a:srgbClr val="F0F0F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01" autoAdjust="0"/>
    <p:restoredTop sz="90929"/>
  </p:normalViewPr>
  <p:slideViewPr>
    <p:cSldViewPr>
      <p:cViewPr varScale="1">
        <p:scale>
          <a:sx n="103" d="100"/>
          <a:sy n="103" d="100"/>
        </p:scale>
        <p:origin x="-106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744" y="-132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73525" y="9221788"/>
            <a:ext cx="3025775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79" tIns="46789" rIns="93579" bIns="46789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 smtClean="0"/>
            </a:lvl1pPr>
          </a:lstStyle>
          <a:p>
            <a:pPr>
              <a:defRPr/>
            </a:pPr>
            <a:fld id="{1F14880F-B0F3-43BE-A165-CF588C2E8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2"/>
          </p:nvPr>
        </p:nvSpPr>
        <p:spPr>
          <a:xfrm>
            <a:off x="0" y="9293225"/>
            <a:ext cx="3076575" cy="4397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 smtClean="0"/>
            </a:lvl1pPr>
          </a:lstStyle>
          <a:p>
            <a:pPr>
              <a:defRPr/>
            </a:pPr>
            <a:r>
              <a:rPr lang="fi-FI"/>
              <a:t>K-Patents Oy / Technical Training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79" tIns="46789" rIns="93579" bIns="46789" numCol="1" anchor="t" anchorCtr="0" compatLnSpc="1">
            <a:prstTxWarp prst="textNoShape">
              <a:avLst/>
            </a:prstTxWarp>
          </a:bodyPr>
          <a:lstStyle>
            <a:lvl1pPr algn="l" defTabSz="93662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79" tIns="46789" rIns="93579" bIns="46789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79" tIns="46789" rIns="93579" bIns="46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5025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79" tIns="46789" rIns="93579" bIns="46789" numCol="1" anchor="b" anchorCtr="0" compatLnSpc="1">
            <a:prstTxWarp prst="textNoShape">
              <a:avLst/>
            </a:prstTxWarp>
          </a:bodyPr>
          <a:lstStyle>
            <a:lvl1pPr algn="l" defTabSz="93662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5025"/>
            <a:ext cx="3076575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79" tIns="46789" rIns="93579" bIns="46789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 smtClean="0"/>
            </a:lvl1pPr>
          </a:lstStyle>
          <a:p>
            <a:pPr>
              <a:defRPr/>
            </a:pPr>
            <a:fld id="{E34A6F0E-3F12-4A6D-B58E-B726A53A4B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E7AC2-3C7D-4A4F-851B-AAEA4DDA7302}" type="datetime1">
              <a:rPr lang="fi-FI" smtClean="0"/>
              <a:pPr>
                <a:defRPr/>
              </a:pPr>
              <a:t>15.9.2010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Mari Voipio / ConTeXt User Meeting 2010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48B88-54AA-4258-A171-46B0A4FF6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F93CA-42F8-4E15-9C17-C32251378406}" type="datetime1">
              <a:rPr lang="fi-FI" smtClean="0"/>
              <a:pPr>
                <a:defRPr/>
              </a:pPr>
              <a:t>15.9.2010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Mari Voipio / ConTeXt User Meeting 2010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E8941-0451-4019-A1CA-D874E9A3B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A544A-42F7-4D34-9ECD-ED9C529479F2}" type="datetime1">
              <a:rPr lang="fi-FI" smtClean="0"/>
              <a:pPr>
                <a:defRPr/>
              </a:pPr>
              <a:t>15.9.2010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Mari Voipio / ConTeXt User Meeting 2010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564EA-B803-4A00-92A4-5DBA95A2A3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2DFEFC-A033-435F-BB1C-F231846B4CAF}" type="datetime1">
              <a:rPr lang="fi-FI" smtClean="0"/>
              <a:pPr>
                <a:defRPr/>
              </a:pPr>
              <a:t>15.9.2010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Mari Voipio / ConTeXt User Meeting 2010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144B7-876F-456E-86AD-BEECBDC501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FBB4E-9054-4602-BC1E-5607ADA9F0F8}" type="datetime1">
              <a:rPr lang="fi-FI" smtClean="0"/>
              <a:pPr>
                <a:defRPr/>
              </a:pPr>
              <a:t>15.9.2010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Mari Voipio / ConTeXt User Meeting 2010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D64E2-7497-433D-A2D1-0B91963699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6B2FF-4B49-43C0-9BD4-E47D791ABDF9}" type="datetime1">
              <a:rPr lang="fi-FI" smtClean="0"/>
              <a:pPr>
                <a:defRPr/>
              </a:pPr>
              <a:t>15.9.2010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Mari Voipio / ConTeXt User Meeting 2010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C7A270-73AD-42EB-91F3-C32DDF0FE5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260648"/>
            <a:ext cx="7067128" cy="70609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CCED0-EB5F-4E18-81E1-B347A78CF2E3}" type="datetime1">
              <a:rPr lang="fi-FI" smtClean="0"/>
              <a:pPr>
                <a:defRPr/>
              </a:pPr>
              <a:t>15.9.2010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Mari Voipio / ConTeXt User Meeting 2010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25F08-122F-4CDB-BC0E-215AAB4123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6BAD2-F5D7-4010-80B9-6C2CE5997D52}" type="datetime1">
              <a:rPr lang="fi-FI" smtClean="0"/>
              <a:pPr>
                <a:defRPr/>
              </a:pPr>
              <a:t>15.9.2010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Mari Voipio / ConTeXt User Meeting 2010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57871-D7F6-4CBC-B235-EEFB1FA1B7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B7131-ADF4-4B88-897A-70A09BB08875}" type="datetime1">
              <a:rPr lang="fi-FI" smtClean="0"/>
              <a:pPr>
                <a:defRPr/>
              </a:pPr>
              <a:t>15.9.2010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Mari Voipio / ConTeXt User Meeting 2010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1D432-5BD9-455D-8BF2-1AF7E3FD51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0D760-47F2-466F-B339-5C1EE4F42195}" type="datetime1">
              <a:rPr lang="fi-FI" smtClean="0"/>
              <a:pPr>
                <a:defRPr/>
              </a:pPr>
              <a:t>15.9.2010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Mari Voipio / ConTeXt User Meeting 2010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232D2-58E3-4F61-BE89-5DEA8E83E5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i-F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3C80E3-2C82-447F-B08E-58786D1FD309}" type="datetime1">
              <a:rPr lang="fi-FI" smtClean="0"/>
              <a:pPr>
                <a:defRPr/>
              </a:pPr>
              <a:t>15.9.2010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Mari Voipio / ConTeXt User Meeting 2010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86EBB-6DAD-4C41-B209-4846C49D3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3200" y="304800"/>
            <a:ext cx="480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rgbClr val="C81C3F"/>
                </a:solidFill>
              </a:defRPr>
            </a:lvl1pPr>
          </a:lstStyle>
          <a:p>
            <a:pPr>
              <a:defRPr/>
            </a:pPr>
            <a:fld id="{0282B303-5C16-412D-B6CF-392A8FD8EEB1}" type="datetime1">
              <a:rPr lang="fi-FI" smtClean="0"/>
              <a:pPr>
                <a:defRPr/>
              </a:pPr>
              <a:t>15.9.2010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C81C3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Mari Voipio / ConTeXt User Meeting 2010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rgbClr val="C81C3F"/>
                </a:solidFill>
              </a:defRPr>
            </a:lvl1pPr>
          </a:lstStyle>
          <a:p>
            <a:pPr>
              <a:defRPr/>
            </a:pPr>
            <a:fld id="{47F74219-7895-4B19-ACB0-2F3B88730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079" name="Picture 8" descr="\\M_server\MARKET\Graphics&amp;pictures\Logo\K-Patents\K-Patents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1000" y="304800"/>
            <a:ext cx="1601788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685800" y="6248400"/>
            <a:ext cx="7772400" cy="0"/>
          </a:xfrm>
          <a:prstGeom prst="line">
            <a:avLst/>
          </a:prstGeom>
          <a:noFill/>
          <a:ln w="9525">
            <a:solidFill>
              <a:srgbClr val="C81C3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u="sng">
          <a:solidFill>
            <a:srgbClr val="C81C3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u="sng">
          <a:solidFill>
            <a:srgbClr val="C81C3F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u="sng">
          <a:solidFill>
            <a:srgbClr val="C81C3F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u="sng">
          <a:solidFill>
            <a:srgbClr val="C81C3F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u="sng">
          <a:solidFill>
            <a:srgbClr val="C81C3F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u="sng">
          <a:solidFill>
            <a:srgbClr val="C81C3F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u="sng">
          <a:solidFill>
            <a:srgbClr val="C81C3F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u="sng">
          <a:solidFill>
            <a:srgbClr val="C81C3F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u="sng">
          <a:solidFill>
            <a:srgbClr val="C81C3F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patents.com/pdf/downloads/tcn_1-00-05_refractive_index_principle.pdf" TargetMode="External"/><Relationship Id="rId3" Type="http://schemas.openxmlformats.org/officeDocument/2006/relationships/hyperlink" Target="http://www.kpatents.com/pdf/downloads/pr-23.pdf" TargetMode="External"/><Relationship Id="rId7" Type="http://schemas.openxmlformats.org/officeDocument/2006/relationships/hyperlink" Target="http://www.kpatents.com/" TargetMode="External"/><Relationship Id="rId2" Type="http://schemas.openxmlformats.org/officeDocument/2006/relationships/hyperlink" Target="http://www.kpatents.com/pdf/downloads/pr-03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patents.com/pdf/downloads/pr-33-s.pdf" TargetMode="External"/><Relationship Id="rId5" Type="http://schemas.openxmlformats.org/officeDocument/2006/relationships/hyperlink" Target="http://www.kpatents.com/pdf/downloads/pr-33-s_booklet.pdf" TargetMode="External"/><Relationship Id="rId4" Type="http://schemas.openxmlformats.org/officeDocument/2006/relationships/hyperlink" Target="http://www.kpatents.com/pdf/downloads/dd-23.pdf" TargetMode="External"/><Relationship Id="rId9" Type="http://schemas.openxmlformats.org/officeDocument/2006/relationships/hyperlink" Target="http://demo.kpatents.net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Uses for ConTeXt in an office environment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Case study, K-Patents Oy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6396A3-D6DE-4C30-8A2C-C24EF173BFA8}" type="datetime1">
              <a:rPr lang="fi-FI" smtClean="0"/>
              <a:pPr>
                <a:defRPr/>
              </a:pPr>
              <a:t>15.9.2010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Mari Voipio / ConTeXt User Meeting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148B88-54AA-4258-A171-46B0A4FF626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Future </a:t>
            </a:r>
            <a:r>
              <a:rPr lang="fi-FI" dirty="0" smtClean="0"/>
              <a:t>ConTeXting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4894312" cy="4114800"/>
          </a:xfrm>
        </p:spPr>
        <p:txBody>
          <a:bodyPr/>
          <a:lstStyle/>
          <a:p>
            <a:r>
              <a:rPr lang="fi-FI" sz="2800" dirty="0" smtClean="0"/>
              <a:t>PR-33-AC: PDF manual shipped as file in </a:t>
            </a:r>
            <a:r>
              <a:rPr lang="fi-FI" sz="2800" dirty="0" smtClean="0"/>
              <a:t>the </a:t>
            </a:r>
            <a:r>
              <a:rPr lang="fi-FI" sz="2800" dirty="0" smtClean="0"/>
              <a:t>instrument (on a "mini web server")</a:t>
            </a:r>
            <a:endParaRPr lang="fi-FI" sz="2800" dirty="0" smtClean="0"/>
          </a:p>
          <a:p>
            <a:r>
              <a:rPr lang="fi-FI" sz="2800" dirty="0" smtClean="0"/>
              <a:t>Adding interactivity</a:t>
            </a:r>
          </a:p>
          <a:p>
            <a:r>
              <a:rPr lang="fi-FI" sz="2800" dirty="0" smtClean="0"/>
              <a:t>More technical docs?</a:t>
            </a:r>
          </a:p>
          <a:p>
            <a:r>
              <a:rPr lang="fi-FI" sz="2800" dirty="0" smtClean="0"/>
              <a:t>Other uses?</a:t>
            </a:r>
            <a:endParaRPr lang="fi-FI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2DFEFC-A033-435F-BB1C-F231846B4CAF}" type="datetime1">
              <a:rPr lang="fi-FI" smtClean="0"/>
              <a:pPr>
                <a:defRPr/>
              </a:pPr>
              <a:t>15.9.2010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Mari Voipio / ConTeXt User Meeting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A144B7-876F-456E-86AD-BEECBDC5019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7" name="Picture 6" descr="PR-33-AC proto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652120" y="2132856"/>
            <a:ext cx="3240360" cy="3816424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Links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8278688" cy="4683224"/>
          </a:xfrm>
        </p:spPr>
        <p:txBody>
          <a:bodyPr/>
          <a:lstStyle/>
          <a:p>
            <a:r>
              <a:rPr lang="fi-FI" sz="1600" dirty="0" smtClean="0"/>
              <a:t>ConTeXted (excl. covers) manuals</a:t>
            </a:r>
          </a:p>
          <a:p>
            <a:pPr lvl="1"/>
            <a:r>
              <a:rPr lang="fi-FI" sz="1800" dirty="0" smtClean="0"/>
              <a:t>The first A4 manual (delivered in a binder):</a:t>
            </a:r>
            <a:br>
              <a:rPr lang="fi-FI" sz="1800" dirty="0" smtClean="0"/>
            </a:br>
            <a:r>
              <a:rPr lang="fi-FI" sz="1800" dirty="0" smtClean="0">
                <a:hlinkClick r:id="rId2"/>
              </a:rPr>
              <a:t>http://www.kpatents.com/pdf/downloads/pr-03.pdf</a:t>
            </a:r>
            <a:endParaRPr lang="fi-FI" sz="1800" dirty="0" smtClean="0"/>
          </a:p>
          <a:p>
            <a:pPr lvl="1"/>
            <a:r>
              <a:rPr lang="fi-FI" sz="1800" dirty="0" smtClean="0"/>
              <a:t>The insides of an A4 softback:</a:t>
            </a:r>
            <a:br>
              <a:rPr lang="fi-FI" sz="1800" dirty="0" smtClean="0"/>
            </a:br>
            <a:r>
              <a:rPr lang="fi-FI" sz="1800" dirty="0" smtClean="0">
                <a:hlinkClick r:id="rId3"/>
              </a:rPr>
              <a:t>http://www.kpatents.com/pdf/downloads/pr-23.pdf</a:t>
            </a:r>
            <a:endParaRPr lang="fi-FI" sz="1800" dirty="0" smtClean="0"/>
          </a:p>
          <a:p>
            <a:pPr lvl="1"/>
            <a:r>
              <a:rPr lang="fi-FI" sz="1800" dirty="0" smtClean="0"/>
              <a:t>An 'accessory' manual, for binder:</a:t>
            </a:r>
            <a:br>
              <a:rPr lang="fi-FI" sz="1800" dirty="0" smtClean="0"/>
            </a:br>
            <a:r>
              <a:rPr lang="fi-FI" sz="1800" dirty="0" smtClean="0">
                <a:hlinkClick r:id="rId4"/>
              </a:rPr>
              <a:t>http://www.kpatents.com/pdf/downloads/dd-23.pdf</a:t>
            </a:r>
            <a:r>
              <a:rPr lang="fi-FI" sz="1800" dirty="0" smtClean="0"/>
              <a:t> </a:t>
            </a:r>
          </a:p>
          <a:p>
            <a:pPr lvl="1"/>
            <a:r>
              <a:rPr lang="fi-FI" sz="1800" dirty="0" smtClean="0"/>
              <a:t>A5 booklet file (A4 paper) for the semicon instrument:</a:t>
            </a:r>
            <a:br>
              <a:rPr lang="fi-FI" sz="1800" dirty="0" smtClean="0"/>
            </a:br>
            <a:r>
              <a:rPr lang="fi-FI" sz="1800" dirty="0" smtClean="0">
                <a:hlinkClick r:id="rId5"/>
              </a:rPr>
              <a:t>http://www.kpatents.com/pdf/downloads/pr-33-s_booklet.pdf</a:t>
            </a:r>
            <a:endParaRPr lang="fi-FI" sz="1800" dirty="0" smtClean="0"/>
          </a:p>
          <a:p>
            <a:pPr lvl="1"/>
            <a:r>
              <a:rPr lang="fi-FI" sz="1800" dirty="0" smtClean="0"/>
              <a:t>A5 file for the semicon instrument:</a:t>
            </a:r>
            <a:br>
              <a:rPr lang="fi-FI" sz="1800" dirty="0" smtClean="0"/>
            </a:br>
            <a:r>
              <a:rPr lang="fi-FI" sz="1800" dirty="0" smtClean="0">
                <a:hlinkClick r:id="rId6"/>
              </a:rPr>
              <a:t>http://www.kpatents.com/pdf/downloads/pr-33-s.pdf</a:t>
            </a:r>
            <a:endParaRPr lang="fi-FI" sz="1800" dirty="0" smtClean="0"/>
          </a:p>
          <a:p>
            <a:r>
              <a:rPr lang="fi-FI" sz="1600" dirty="0" smtClean="0"/>
              <a:t>Homepage: </a:t>
            </a:r>
            <a:r>
              <a:rPr lang="fi-FI" sz="1600" dirty="0" smtClean="0">
                <a:hlinkClick r:id="rId7"/>
              </a:rPr>
              <a:t>http://www.kpatents.com/</a:t>
            </a:r>
            <a:endParaRPr lang="fi-FI" sz="1600" dirty="0" smtClean="0"/>
          </a:p>
          <a:p>
            <a:r>
              <a:rPr lang="fi-FI" sz="1600" dirty="0" smtClean="0"/>
              <a:t>Measurement principle:</a:t>
            </a:r>
            <a:br>
              <a:rPr lang="fi-FI" sz="1600" dirty="0" smtClean="0"/>
            </a:br>
            <a:r>
              <a:rPr lang="fi-FI" sz="1400" dirty="0" smtClean="0">
                <a:hlinkClick r:id="rId8"/>
              </a:rPr>
              <a:t>http://www.kpatents.com/pdf/downloads/tcn_1-00-05_refractive_index_principle.pdf</a:t>
            </a:r>
            <a:endParaRPr lang="fi-FI" sz="1400" dirty="0" smtClean="0"/>
          </a:p>
          <a:p>
            <a:r>
              <a:rPr lang="fi-FI" sz="1600" dirty="0" smtClean="0"/>
              <a:t>Demo unit online: </a:t>
            </a:r>
            <a:r>
              <a:rPr lang="fi-FI" sz="1600" dirty="0" smtClean="0">
                <a:hlinkClick r:id="rId9"/>
              </a:rPr>
              <a:t>http://demo.kpatents.net/</a:t>
            </a:r>
            <a:endParaRPr lang="fi-FI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2DFEFC-A033-435F-BB1C-F231846B4CAF}" type="datetime1">
              <a:rPr lang="fi-FI" smtClean="0"/>
              <a:pPr>
                <a:defRPr/>
              </a:pPr>
              <a:t>15.9.2010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Mari Voipio / </a:t>
            </a:r>
            <a:r>
              <a:rPr lang="en-US" dirty="0" err="1" smtClean="0"/>
              <a:t>ConTeXt</a:t>
            </a:r>
            <a:r>
              <a:rPr lang="en-US" dirty="0" smtClean="0"/>
              <a:t> User Meeting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A144B7-876F-456E-86AD-BEECBDC5019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11477" b="8180"/>
          <a:stretch>
            <a:fillRect/>
          </a:stretch>
        </p:blipFill>
        <p:spPr bwMode="auto">
          <a:xfrm>
            <a:off x="5683572" y="3717032"/>
            <a:ext cx="313690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K-Patents Oy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2400" cy="4114800"/>
          </a:xfrm>
        </p:spPr>
        <p:txBody>
          <a:bodyPr/>
          <a:lstStyle/>
          <a:p>
            <a:r>
              <a:rPr lang="fi-FI" dirty="0" smtClean="0"/>
              <a:t>Founded 1978, now with 45 sales reps all over the world</a:t>
            </a:r>
          </a:p>
          <a:p>
            <a:r>
              <a:rPr lang="fi-FI" dirty="0" smtClean="0"/>
              <a:t>Headquarters in Vantaa, Finland, with 20 (+4) employees</a:t>
            </a:r>
          </a:p>
          <a:p>
            <a:r>
              <a:rPr lang="fi-FI" dirty="0" smtClean="0"/>
              <a:t>Manufactures instru-</a:t>
            </a:r>
            <a:br>
              <a:rPr lang="fi-FI" dirty="0" smtClean="0"/>
            </a:br>
            <a:r>
              <a:rPr lang="fi-FI" dirty="0" smtClean="0"/>
              <a:t>ments for </a:t>
            </a:r>
            <a:r>
              <a:rPr lang="fi-FI" b="1" dirty="0" smtClean="0"/>
              <a:t>measuring</a:t>
            </a:r>
            <a:br>
              <a:rPr lang="fi-FI" b="1" dirty="0" smtClean="0"/>
            </a:br>
            <a:r>
              <a:rPr lang="fi-FI" b="1" dirty="0" smtClean="0"/>
              <a:t>concentration inline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in process industry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2DFEFC-A033-435F-BB1C-F231846B4CAF}" type="datetime1">
              <a:rPr lang="fi-FI" smtClean="0"/>
              <a:pPr>
                <a:defRPr/>
              </a:pPr>
              <a:t>15.9.2010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Mari Voipio / ConTeXt User Meeting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A144B7-876F-456E-86AD-BEECBDC5019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Digital inline process refractometer</a:t>
            </a:r>
            <a:endParaRPr lang="fi-FI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idx="1"/>
          </p:nvPr>
        </p:nvSpPr>
        <p:spPr>
          <a:xfrm>
            <a:off x="35496" y="1340768"/>
            <a:ext cx="2592288" cy="1368152"/>
          </a:xfrm>
        </p:spPr>
        <p:txBody>
          <a:bodyPr anchor="t"/>
          <a:lstStyle/>
          <a:p>
            <a:pPr algn="ctr"/>
            <a:r>
              <a:rPr lang="fi-FI" dirty="0" smtClean="0"/>
              <a:t>Refractive</a:t>
            </a:r>
            <a:br>
              <a:rPr lang="fi-FI" dirty="0" smtClean="0"/>
            </a:br>
            <a:r>
              <a:rPr lang="fi-FI" dirty="0" smtClean="0"/>
              <a:t>Index n</a:t>
            </a:r>
            <a:r>
              <a:rPr lang="fi-FI" baseline="-25000" dirty="0" smtClean="0"/>
              <a:t>D</a:t>
            </a:r>
            <a:r>
              <a:rPr lang="fi-FI" dirty="0" smtClean="0"/>
              <a:t> measurement principle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3"/>
          </p:nvPr>
        </p:nvSpPr>
        <p:spPr>
          <a:xfrm>
            <a:off x="3131840" y="1340768"/>
            <a:ext cx="2952328" cy="834107"/>
          </a:xfrm>
        </p:spPr>
        <p:txBody>
          <a:bodyPr anchor="t"/>
          <a:lstStyle/>
          <a:p>
            <a:pPr algn="ctr"/>
            <a:r>
              <a:rPr lang="fi-FI" dirty="0" smtClean="0"/>
              <a:t>Inline process refractometer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2DFEFC-A033-435F-BB1C-F231846B4CAF}" type="datetime1">
              <a:rPr lang="fi-FI" smtClean="0"/>
              <a:pPr>
                <a:defRPr/>
              </a:pPr>
              <a:t>15.9.2010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Mari Voipio / ConTeXt User Meeting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A144B7-876F-456E-86AD-BEECBDC5019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19" name="Picture 6" descr="kynä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068960"/>
            <a:ext cx="1440160" cy="3059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9" descr="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2348880"/>
            <a:ext cx="1656184" cy="1687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9" descr="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4329100"/>
            <a:ext cx="216024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4499992" y="2292406"/>
            <a:ext cx="1800200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9992" y="4221088"/>
            <a:ext cx="180020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Text Placeholder 16"/>
          <p:cNvSpPr txBox="1">
            <a:spLocks/>
          </p:cNvSpPr>
          <p:nvPr/>
        </p:nvSpPr>
        <p:spPr bwMode="auto">
          <a:xfrm>
            <a:off x="6660232" y="1340768"/>
            <a:ext cx="223224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b="1" kern="0" noProof="0" dirty="0" smtClean="0">
                <a:latin typeface="+mn-lt"/>
              </a:rPr>
              <a:t>Refracto-</a:t>
            </a:r>
            <a:br>
              <a:rPr lang="fi-FI" b="1" kern="0" noProof="0" dirty="0" smtClean="0">
                <a:latin typeface="+mn-lt"/>
              </a:rPr>
            </a:br>
            <a:r>
              <a:rPr lang="fi-FI" b="1" kern="0" noProof="0" dirty="0" smtClean="0">
                <a:latin typeface="+mn-lt"/>
              </a:rPr>
              <a:t>meter </a:t>
            </a:r>
            <a:r>
              <a:rPr kumimoji="0" lang="fi-FI" sz="2400" b="1" i="0" u="none" strike="noStrike" kern="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system</a:t>
            </a:r>
            <a:endParaRPr kumimoji="0" lang="fi-FI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8" name="Picture 1043" descr="12"/>
          <p:cNvPicPr>
            <a:picLocks noChangeAspect="1" noChangeArrowheads="1"/>
          </p:cNvPicPr>
          <p:nvPr/>
        </p:nvPicPr>
        <p:blipFill>
          <a:blip r:embed="rId7"/>
          <a:srcRect l="4940" t="4722" r="1915" b="364"/>
          <a:stretch>
            <a:fillRect/>
          </a:stretch>
        </p:blipFill>
        <p:spPr bwMode="auto">
          <a:xfrm>
            <a:off x="6660232" y="3356992"/>
            <a:ext cx="2376264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Our computers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Old std: Windows XP + Office2003</a:t>
            </a:r>
          </a:p>
          <a:p>
            <a:r>
              <a:rPr lang="fi-FI" dirty="0" smtClean="0"/>
              <a:t>New std: Windows 7 + Office2007</a:t>
            </a:r>
          </a:p>
          <a:p>
            <a:r>
              <a:rPr lang="fi-FI" dirty="0" smtClean="0"/>
              <a:t>Specialised software</a:t>
            </a:r>
          </a:p>
          <a:p>
            <a:pPr lvl="1"/>
            <a:r>
              <a:rPr lang="fi-FI" dirty="0" smtClean="0"/>
              <a:t>Layout, pdf tweaking</a:t>
            </a:r>
          </a:p>
          <a:p>
            <a:pPr lvl="1"/>
            <a:r>
              <a:rPr lang="fi-FI" dirty="0" smtClean="0"/>
              <a:t>Graphics (vector drawings, bitmaps)</a:t>
            </a:r>
          </a:p>
          <a:p>
            <a:pPr lvl="1"/>
            <a:r>
              <a:rPr lang="fi-FI" dirty="0" smtClean="0"/>
              <a:t>2D &amp; 3D designing, card wiring design</a:t>
            </a:r>
          </a:p>
          <a:p>
            <a:pPr lvl="1"/>
            <a:r>
              <a:rPr lang="fi-FI" dirty="0" smtClean="0"/>
              <a:t>Documentation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2DFEFC-A033-435F-BB1C-F231846B4CAF}" type="datetime1">
              <a:rPr lang="fi-FI" smtClean="0"/>
              <a:pPr>
                <a:defRPr/>
              </a:pPr>
              <a:t>15.9.2010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Mari Voipio / ConTeXt User Meeting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A144B7-876F-456E-86AD-BEECBDC5019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ConTeXt @ K-Patents since 2002</a:t>
            </a:r>
            <a:endParaRPr lang="fi-FI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i-FI" dirty="0" smtClean="0"/>
              <a:t>Manual for PR-23</a:t>
            </a:r>
          </a:p>
          <a:p>
            <a:pPr algn="ctr"/>
            <a:r>
              <a:rPr lang="fi-FI" b="0" dirty="0" smtClean="0"/>
              <a:t>A4 softback book, 150 p.</a:t>
            </a:r>
            <a:endParaRPr lang="fi-FI" b="0" dirty="0"/>
          </a:p>
        </p:txBody>
      </p:sp>
      <p:pic>
        <p:nvPicPr>
          <p:cNvPr id="9" name="Content Placeholder 8" descr="capture_pr-23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56856" y="2174875"/>
            <a:ext cx="2840875" cy="3951288"/>
          </a:xfrm>
        </p:spPr>
      </p:pic>
      <p:sp>
        <p:nvSpPr>
          <p:cNvPr id="12" name="Text Placeholder 1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fi-FI" dirty="0" smtClean="0"/>
              <a:t>Manual for PR-33-S</a:t>
            </a:r>
          </a:p>
          <a:p>
            <a:pPr algn="ctr"/>
            <a:r>
              <a:rPr lang="fi-FI" b="0" dirty="0" smtClean="0"/>
              <a:t>A5 booklet, 40 pages</a:t>
            </a:r>
            <a:endParaRPr lang="fi-FI" b="0" dirty="0"/>
          </a:p>
        </p:txBody>
      </p:sp>
      <p:pic>
        <p:nvPicPr>
          <p:cNvPr id="10" name="Content Placeholder 9" descr="capture_pr-33-s.PN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268013" y="2174875"/>
            <a:ext cx="2795799" cy="3951288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2DFEFC-A033-435F-BB1C-F231846B4CAF}" type="datetime1">
              <a:rPr lang="fi-FI" smtClean="0"/>
              <a:pPr>
                <a:defRPr/>
              </a:pPr>
              <a:t>15.9.2010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Mari Voipio / ConTeXt User Meeting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A144B7-876F-456E-86AD-BEECBDC5019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304800"/>
            <a:ext cx="5832648" cy="609600"/>
          </a:xfrm>
        </p:spPr>
        <p:txBody>
          <a:bodyPr/>
          <a:lstStyle/>
          <a:p>
            <a:r>
              <a:rPr lang="fi-FI" dirty="0" smtClean="0"/>
              <a:t>ConTeXting our user manuals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Reasons to migrate from Word</a:t>
            </a:r>
          </a:p>
          <a:p>
            <a:pPr lvl="1"/>
            <a:r>
              <a:rPr lang="fi-FI" dirty="0" smtClean="0"/>
              <a:t>Graphic-heavy document unwieldy</a:t>
            </a:r>
          </a:p>
          <a:p>
            <a:pPr lvl="2"/>
            <a:r>
              <a:rPr lang="fi-FI" dirty="0" smtClean="0"/>
              <a:t>Linking crashes, embedding bloats</a:t>
            </a:r>
          </a:p>
          <a:p>
            <a:pPr lvl="1"/>
            <a:r>
              <a:rPr lang="fi-FI" dirty="0" smtClean="0"/>
              <a:t>Consistency hard to maintain</a:t>
            </a:r>
          </a:p>
          <a:p>
            <a:pPr lvl="1"/>
            <a:r>
              <a:rPr lang="fi-FI" dirty="0" smtClean="0"/>
              <a:t>Handling vector graphics</a:t>
            </a:r>
          </a:p>
          <a:p>
            <a:r>
              <a:rPr lang="fi-FI" dirty="0" smtClean="0"/>
              <a:t>Other options considered</a:t>
            </a:r>
          </a:p>
          <a:p>
            <a:pPr lvl="1"/>
            <a:r>
              <a:rPr lang="fi-FI" dirty="0" smtClean="0"/>
              <a:t>LaTeX; visuals difficult to control</a:t>
            </a:r>
          </a:p>
          <a:p>
            <a:pPr lvl="1"/>
            <a:r>
              <a:rPr lang="fi-FI" dirty="0" smtClean="0"/>
              <a:t>FrameMaker; too big and costly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2DFEFC-A033-435F-BB1C-F231846B4CAF}" type="datetime1">
              <a:rPr lang="fi-FI" smtClean="0"/>
              <a:pPr>
                <a:defRPr/>
              </a:pPr>
              <a:t>15.9.2010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Mari Voipio / ConTeXt User Meeting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A144B7-876F-456E-86AD-BEECBDC5019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Advantages of ConTeXt</a:t>
            </a:r>
            <a:endParaRPr lang="fi-FI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System independence</a:t>
            </a:r>
          </a:p>
          <a:p>
            <a:r>
              <a:rPr lang="fi-FI" dirty="0" smtClean="0"/>
              <a:t>Versatility</a:t>
            </a:r>
          </a:p>
          <a:p>
            <a:r>
              <a:rPr lang="fi-FI" dirty="0" smtClean="0"/>
              <a:t>Vector graphic/pdf input</a:t>
            </a:r>
          </a:p>
          <a:p>
            <a:r>
              <a:rPr lang="fi-FI" dirty="0" smtClean="0"/>
              <a:t>Separating text and graphics as well as content and layout</a:t>
            </a:r>
          </a:p>
          <a:p>
            <a:pPr lvl="1"/>
            <a:r>
              <a:rPr lang="fi-FI" dirty="0" smtClean="0"/>
              <a:t>Linking to graphics</a:t>
            </a:r>
          </a:p>
          <a:p>
            <a:pPr lvl="1"/>
            <a:r>
              <a:rPr lang="fi-FI" dirty="0" smtClean="0"/>
              <a:t>Handling a multilingual environment</a:t>
            </a: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2DFEFC-A033-435F-BB1C-F231846B4CAF}" type="datetime1">
              <a:rPr lang="fi-FI" smtClean="0"/>
              <a:pPr>
                <a:defRPr/>
              </a:pPr>
              <a:t>15.9.2010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Mari Voipio / ConTeXt User Meeting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A144B7-876F-456E-86AD-BEECBDC5019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Challenges with ConTeXt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Initial setup, getting started</a:t>
            </a:r>
          </a:p>
          <a:p>
            <a:pPr lvl="1"/>
            <a:r>
              <a:rPr lang="fi-FI" dirty="0" smtClean="0"/>
              <a:t>Small user base, little documentation</a:t>
            </a:r>
          </a:p>
          <a:p>
            <a:pPr lvl="1"/>
            <a:r>
              <a:rPr lang="fi-FI" dirty="0" smtClean="0"/>
              <a:t>Very few Windows users at the time</a:t>
            </a:r>
          </a:p>
          <a:p>
            <a:r>
              <a:rPr lang="fi-FI" dirty="0" smtClean="0"/>
              <a:t>Potential translators</a:t>
            </a:r>
          </a:p>
          <a:p>
            <a:pPr lvl="1"/>
            <a:r>
              <a:rPr lang="fi-FI" dirty="0" smtClean="0"/>
              <a:t>”Can you send it to us in Word?”</a:t>
            </a:r>
          </a:p>
          <a:p>
            <a:r>
              <a:rPr lang="fi-FI" dirty="0" smtClean="0"/>
              <a:t>Updating/upgrading a hassle</a:t>
            </a:r>
          </a:p>
          <a:p>
            <a:pPr lvl="1"/>
            <a:r>
              <a:rPr lang="fi-FI" dirty="0" smtClean="0"/>
              <a:t>When from MKII to MKIV?</a:t>
            </a:r>
          </a:p>
          <a:p>
            <a:pPr lvl="1"/>
            <a:r>
              <a:rPr lang="fi-FI" dirty="0" smtClean="0"/>
              <a:t>”If it ain’t broke, don’t fix it”</a:t>
            </a:r>
          </a:p>
          <a:p>
            <a:endParaRPr lang="fi-FI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2DFEFC-A033-435F-BB1C-F231846B4CAF}" type="datetime1">
              <a:rPr lang="fi-FI" smtClean="0"/>
              <a:pPr>
                <a:defRPr/>
              </a:pPr>
              <a:t>15.9.2010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Mari Voipio / ConTeXt User Meeting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A144B7-876F-456E-86AD-BEECBDC5019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Unexpexted bonuses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Imposition: (re)arranging pdf files</a:t>
            </a:r>
          </a:p>
          <a:p>
            <a:r>
              <a:rPr lang="fi-FI" dirty="0" smtClean="0"/>
              <a:t>Technical writing in general</a:t>
            </a:r>
          </a:p>
          <a:p>
            <a:pPr lvl="1"/>
            <a:r>
              <a:rPr lang="fi-FI" dirty="0" smtClean="0"/>
              <a:t>White papers</a:t>
            </a:r>
          </a:p>
          <a:p>
            <a:pPr lvl="1"/>
            <a:r>
              <a:rPr lang="fi-FI" dirty="0" smtClean="0"/>
              <a:t>Other documentation</a:t>
            </a:r>
          </a:p>
          <a:p>
            <a:r>
              <a:rPr lang="fi-FI" dirty="0" smtClean="0"/>
              <a:t>SciTe as html editor</a:t>
            </a:r>
          </a:p>
          <a:p>
            <a:pPr>
              <a:buNone/>
            </a:pP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2DFEFC-A033-435F-BB1C-F231846B4CAF}" type="datetime1">
              <a:rPr lang="fi-FI" smtClean="0"/>
              <a:pPr>
                <a:defRPr/>
              </a:pPr>
              <a:t>15.9.2010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Mari Voipio / ConTeXt User Meeting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A144B7-876F-456E-86AD-BEECBDC5019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Right Arrow 7"/>
          <p:cNvSpPr/>
          <p:nvPr/>
        </p:nvSpPr>
        <p:spPr bwMode="auto">
          <a:xfrm>
            <a:off x="827584" y="5229200"/>
            <a:ext cx="978408" cy="484632"/>
          </a:xfrm>
          <a:prstGeom prst="rightArrow">
            <a:avLst/>
          </a:prstGeom>
          <a:solidFill>
            <a:srgbClr val="C81C3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35696" y="5229200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rgbClr val="C81C3F"/>
                </a:solidFill>
              </a:rPr>
              <a:t>ConTeXt </a:t>
            </a:r>
            <a:r>
              <a:rPr lang="fi-FI" dirty="0" smtClean="0">
                <a:solidFill>
                  <a:srgbClr val="C81C3F"/>
                </a:solidFill>
              </a:rPr>
              <a:t>augment</a:t>
            </a:r>
            <a:r>
              <a:rPr lang="fi-FI" dirty="0" smtClean="0">
                <a:solidFill>
                  <a:srgbClr val="C81C3F"/>
                </a:solidFill>
              </a:rPr>
              <a:t>s </a:t>
            </a:r>
            <a:r>
              <a:rPr lang="fi-FI" dirty="0" smtClean="0">
                <a:solidFill>
                  <a:srgbClr val="C81C3F"/>
                </a:solidFill>
              </a:rPr>
              <a:t>our collection of tools.</a:t>
            </a:r>
            <a:endParaRPr lang="fi-FI" dirty="0">
              <a:solidFill>
                <a:srgbClr val="C81C3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-Patents_template_JL">
  <a:themeElements>
    <a:clrScheme name="K-Patents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E6B5C"/>
      </a:hlink>
      <a:folHlink>
        <a:srgbClr val="96A9A9"/>
      </a:folHlink>
    </a:clrScheme>
    <a:fontScheme name="Blank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CDCD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CDCDC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K-Patents_template_JL</Template>
  <TotalTime>455</TotalTime>
  <Words>400</Words>
  <Application>Microsoft Office PowerPoint</Application>
  <PresentationFormat>On-screen Show (4:3)</PresentationFormat>
  <Paragraphs>103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K-Patents_template_JL</vt:lpstr>
      <vt:lpstr>Uses for ConTeXt in an office environment</vt:lpstr>
      <vt:lpstr>K-Patents Oy</vt:lpstr>
      <vt:lpstr>Digital inline process refractometer</vt:lpstr>
      <vt:lpstr>Our computers</vt:lpstr>
      <vt:lpstr>ConTeXt @ K-Patents since 2002</vt:lpstr>
      <vt:lpstr>ConTeXting our user manuals</vt:lpstr>
      <vt:lpstr>Advantages of ConTeXt</vt:lpstr>
      <vt:lpstr>Challenges with ConTeXt</vt:lpstr>
      <vt:lpstr>Unexpexted bonuses</vt:lpstr>
      <vt:lpstr>Future ConTeXting </vt:lpstr>
      <vt:lpstr>Links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 Voipio</dc:creator>
  <cp:lastModifiedBy>Mari Voipio</cp:lastModifiedBy>
  <cp:revision>65</cp:revision>
  <cp:lastPrinted>2005-05-12T05:38:07Z</cp:lastPrinted>
  <dcterms:created xsi:type="dcterms:W3CDTF">2010-09-14T14:58:51Z</dcterms:created>
  <dcterms:modified xsi:type="dcterms:W3CDTF">2010-09-15T08:40:30Z</dcterms:modified>
</cp:coreProperties>
</file>