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60" r:id="rId3"/>
    <p:sldId id="257" r:id="rId4"/>
    <p:sldId id="258" r:id="rId5"/>
    <p:sldId id="261" r:id="rId6"/>
    <p:sldId id="259" r:id="rId7"/>
    <p:sldId id="265" r:id="rId8"/>
    <p:sldId id="262" r:id="rId9"/>
    <p:sldId id="263" r:id="rId10"/>
    <p:sldId id="264" r:id="rId11"/>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8" d="100"/>
          <a:sy n="98" d="100"/>
        </p:scale>
        <p:origin x="-994"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3825B2-65C7-4F47-B290-B2EED029C4C9}" type="datetimeFigureOut">
              <a:rPr lang="fi-FI" smtClean="0"/>
              <a:t>15.9.2010</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01B796-079C-48BF-A662-2CCF53918ED8}" type="slidenum">
              <a:rPr lang="fi-FI" smtClean="0"/>
              <a:t>‹#›</a:t>
            </a:fld>
            <a:endParaRPr lang="fi-F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lvl1pPr>
              <a:defRPr/>
            </a:lvl1pPr>
          </a:lstStyle>
          <a:p>
            <a:r>
              <a:rPr lang="fi-FI" dirty="0" smtClean="0"/>
              <a:t>September 14, 2010</a:t>
            </a:r>
            <a:endParaRPr lang="fi-FI" dirty="0"/>
          </a:p>
        </p:txBody>
      </p:sp>
      <p:sp>
        <p:nvSpPr>
          <p:cNvPr id="2" name="Footer Placeholder 1"/>
          <p:cNvSpPr>
            <a:spLocks noGrp="1"/>
          </p:cNvSpPr>
          <p:nvPr>
            <p:ph type="ftr" sz="quarter" idx="11"/>
          </p:nvPr>
        </p:nvSpPr>
        <p:spPr/>
        <p:txBody>
          <a:bodyPr/>
          <a:lstStyle/>
          <a:p>
            <a:r>
              <a:rPr lang="fi-FI" dirty="0" smtClean="0"/>
              <a:t>Mari Voipio / </a:t>
            </a:r>
            <a:r>
              <a:rPr lang="fi-FI" dirty="0" smtClean="0"/>
              <a:t>4th ConTeXt User Meeting </a:t>
            </a:r>
            <a:endParaRPr lang="fi-FI" dirty="0"/>
          </a:p>
        </p:txBody>
      </p:sp>
      <p:sp>
        <p:nvSpPr>
          <p:cNvPr id="15" name="Slide Number Placeholder 14"/>
          <p:cNvSpPr>
            <a:spLocks noGrp="1"/>
          </p:cNvSpPr>
          <p:nvPr>
            <p:ph type="sldNum" sz="quarter" idx="12"/>
          </p:nvPr>
        </p:nvSpPr>
        <p:spPr>
          <a:xfrm>
            <a:off x="8229600" y="6473952"/>
            <a:ext cx="758952" cy="246888"/>
          </a:xfrm>
        </p:spPr>
        <p:txBody>
          <a:bodyPr/>
          <a:lstStyle/>
          <a:p>
            <a:fld id="{7D6E17E6-AA83-4BA2-A970-67F5E3989F48}" type="slidenum">
              <a:rPr lang="fi-FI" smtClean="0"/>
              <a:pPr/>
              <a:t>‹#›</a:t>
            </a:fld>
            <a:endParaRPr lang="fi-FI"/>
          </a:p>
        </p:txBody>
      </p:sp>
    </p:spTree>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10BB05-4C6B-4F38-AB1B-9C93C3E2B3AD}" type="datetimeFigureOut">
              <a:rPr lang="fi-FI" smtClean="0"/>
              <a:pPr/>
              <a:t>15.9.2010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D6E17E6-AA83-4BA2-A970-67F5E3989F48}"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10BB05-4C6B-4F38-AB1B-9C93C3E2B3AD}" type="datetimeFigureOut">
              <a:rPr lang="fi-FI" smtClean="0"/>
              <a:pPr/>
              <a:t>15.9.2010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D6E17E6-AA83-4BA2-A970-67F5E3989F48}"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E10BB05-4C6B-4F38-AB1B-9C93C3E2B3AD}" type="datetimeFigureOut">
              <a:rPr lang="fi-FI" smtClean="0"/>
              <a:pPr/>
              <a:t>15.9.2010</a:t>
            </a:fld>
            <a:endParaRPr lang="fi-FI"/>
          </a:p>
        </p:txBody>
      </p:sp>
      <p:sp>
        <p:nvSpPr>
          <p:cNvPr id="19" name="Footer Placeholder 18"/>
          <p:cNvSpPr>
            <a:spLocks noGrp="1"/>
          </p:cNvSpPr>
          <p:nvPr>
            <p:ph type="ftr" sz="quarter" idx="11"/>
          </p:nvPr>
        </p:nvSpPr>
        <p:spPr>
          <a:xfrm>
            <a:off x="3581400" y="76200"/>
            <a:ext cx="2895600" cy="288925"/>
          </a:xfrm>
        </p:spPr>
        <p:txBody>
          <a:bodyPr/>
          <a:lstStyle/>
          <a:p>
            <a:endParaRPr lang="fi-FI"/>
          </a:p>
        </p:txBody>
      </p:sp>
      <p:sp>
        <p:nvSpPr>
          <p:cNvPr id="16" name="Slide Number Placeholder 15"/>
          <p:cNvSpPr>
            <a:spLocks noGrp="1"/>
          </p:cNvSpPr>
          <p:nvPr>
            <p:ph type="sldNum" sz="quarter" idx="12"/>
          </p:nvPr>
        </p:nvSpPr>
        <p:spPr>
          <a:xfrm>
            <a:off x="8229600" y="6473952"/>
            <a:ext cx="758952" cy="246888"/>
          </a:xfrm>
        </p:spPr>
        <p:txBody>
          <a:bodyPr/>
          <a:lstStyle/>
          <a:p>
            <a:fld id="{7D6E17E6-AA83-4BA2-A970-67F5E3989F48}"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E10BB05-4C6B-4F38-AB1B-9C93C3E2B3AD}" type="datetimeFigureOut">
              <a:rPr lang="fi-FI" smtClean="0"/>
              <a:pPr/>
              <a:t>15.9.2010</a:t>
            </a:fld>
            <a:endParaRPr lang="fi-FI"/>
          </a:p>
        </p:txBody>
      </p:sp>
      <p:sp>
        <p:nvSpPr>
          <p:cNvPr id="11" name="Footer Placeholder 10"/>
          <p:cNvSpPr>
            <a:spLocks noGrp="1"/>
          </p:cNvSpPr>
          <p:nvPr>
            <p:ph type="ftr" sz="quarter" idx="11"/>
          </p:nvPr>
        </p:nvSpPr>
        <p:spPr/>
        <p:txBody>
          <a:bodyPr/>
          <a:lstStyle/>
          <a:p>
            <a:endParaRPr lang="fi-FI"/>
          </a:p>
        </p:txBody>
      </p:sp>
      <p:sp>
        <p:nvSpPr>
          <p:cNvPr id="16" name="Slide Number Placeholder 15"/>
          <p:cNvSpPr>
            <a:spLocks noGrp="1"/>
          </p:cNvSpPr>
          <p:nvPr>
            <p:ph type="sldNum" sz="quarter" idx="12"/>
          </p:nvPr>
        </p:nvSpPr>
        <p:spPr/>
        <p:txBody>
          <a:bodyPr/>
          <a:lstStyle/>
          <a:p>
            <a:fld id="{7D6E17E6-AA83-4BA2-A970-67F5E3989F48}" type="slidenum">
              <a:rPr lang="fi-FI" smtClean="0"/>
              <a:pPr/>
              <a:t>‹#›</a:t>
            </a:fld>
            <a:endParaRPr lang="fi-FI"/>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E10BB05-4C6B-4F38-AB1B-9C93C3E2B3AD}" type="datetimeFigureOut">
              <a:rPr lang="fi-FI" smtClean="0"/>
              <a:pPr/>
              <a:t>15.9.2010</a:t>
            </a:fld>
            <a:endParaRPr lang="fi-FI"/>
          </a:p>
        </p:txBody>
      </p:sp>
      <p:sp>
        <p:nvSpPr>
          <p:cNvPr id="10" name="Footer Placeholder 9"/>
          <p:cNvSpPr>
            <a:spLocks noGrp="1"/>
          </p:cNvSpPr>
          <p:nvPr>
            <p:ph type="ftr" sz="quarter" idx="11"/>
          </p:nvPr>
        </p:nvSpPr>
        <p:spPr/>
        <p:txBody>
          <a:bodyPr/>
          <a:lstStyle/>
          <a:p>
            <a:endParaRPr lang="fi-FI"/>
          </a:p>
        </p:txBody>
      </p:sp>
      <p:sp>
        <p:nvSpPr>
          <p:cNvPr id="31" name="Slide Number Placeholder 30"/>
          <p:cNvSpPr>
            <a:spLocks noGrp="1"/>
          </p:cNvSpPr>
          <p:nvPr>
            <p:ph type="sldNum" sz="quarter" idx="12"/>
          </p:nvPr>
        </p:nvSpPr>
        <p:spPr/>
        <p:txBody>
          <a:bodyPr/>
          <a:lstStyle/>
          <a:p>
            <a:fld id="{7D6E17E6-AA83-4BA2-A970-67F5E3989F48}"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E10BB05-4C6B-4F38-AB1B-9C93C3E2B3AD}" type="datetimeFigureOut">
              <a:rPr lang="fi-FI" smtClean="0"/>
              <a:pPr/>
              <a:t>15.9.2010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a:xfrm>
            <a:off x="8229600" y="6477000"/>
            <a:ext cx="762000" cy="246888"/>
          </a:xfrm>
        </p:spPr>
        <p:txBody>
          <a:bodyPr/>
          <a:lstStyle/>
          <a:p>
            <a:fld id="{7D6E17E6-AA83-4BA2-A970-67F5E3989F48}" type="slidenum">
              <a:rPr lang="fi-FI" smtClean="0"/>
              <a:pPr/>
              <a:t>‹#›</a:t>
            </a:fld>
            <a:endParaRPr lang="fi-FI"/>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E10BB05-4C6B-4F38-AB1B-9C93C3E2B3AD}" type="datetimeFigureOut">
              <a:rPr lang="fi-FI" smtClean="0"/>
              <a:pPr/>
              <a:t>15.9.2010</a:t>
            </a:fld>
            <a:endParaRPr lang="fi-FI"/>
          </a:p>
        </p:txBody>
      </p:sp>
      <p:sp>
        <p:nvSpPr>
          <p:cNvPr id="21" name="Footer Placeholder 20"/>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D6E17E6-AA83-4BA2-A970-67F5E3989F48}"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10BB05-4C6B-4F38-AB1B-9C93C3E2B3AD}" type="datetimeFigureOut">
              <a:rPr lang="fi-FI" smtClean="0"/>
              <a:pPr/>
              <a:t>15.9.2010</a:t>
            </a:fld>
            <a:endParaRPr lang="fi-FI"/>
          </a:p>
        </p:txBody>
      </p:sp>
      <p:sp>
        <p:nvSpPr>
          <p:cNvPr id="24" name="Footer Placeholder 23"/>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7D6E17E6-AA83-4BA2-A970-67F5E3989F48}"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E10BB05-4C6B-4F38-AB1B-9C93C3E2B3AD}" type="datetimeFigureOut">
              <a:rPr lang="fi-FI" smtClean="0"/>
              <a:pPr/>
              <a:t>15.9.2010</a:t>
            </a:fld>
            <a:endParaRPr lang="fi-FI"/>
          </a:p>
        </p:txBody>
      </p:sp>
      <p:sp>
        <p:nvSpPr>
          <p:cNvPr id="29" name="Footer Placeholder 28"/>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7D6E17E6-AA83-4BA2-A970-67F5E3989F48}"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E10BB05-4C6B-4F38-AB1B-9C93C3E2B3AD}" type="datetimeFigureOut">
              <a:rPr lang="fi-FI" smtClean="0"/>
              <a:pPr/>
              <a:t>15.9.2010</a:t>
            </a:fld>
            <a:endParaRPr lang="fi-FI"/>
          </a:p>
        </p:txBody>
      </p:sp>
      <p:sp>
        <p:nvSpPr>
          <p:cNvPr id="5" name="Footer Placeholder 4"/>
          <p:cNvSpPr>
            <a:spLocks noGrp="1"/>
          </p:cNvSpPr>
          <p:nvPr>
            <p:ph type="ftr" sz="quarter" idx="11"/>
          </p:nvPr>
        </p:nvSpPr>
        <p:spPr/>
        <p:txBody>
          <a:bodyPr/>
          <a:lstStyle/>
          <a:p>
            <a:endParaRPr lang="fi-FI"/>
          </a:p>
        </p:txBody>
      </p:sp>
      <p:sp>
        <p:nvSpPr>
          <p:cNvPr id="31" name="Slide Number Placeholder 30"/>
          <p:cNvSpPr>
            <a:spLocks noGrp="1"/>
          </p:cNvSpPr>
          <p:nvPr>
            <p:ph type="sldNum" sz="quarter" idx="12"/>
          </p:nvPr>
        </p:nvSpPr>
        <p:spPr/>
        <p:txBody>
          <a:bodyPr/>
          <a:lstStyle/>
          <a:p>
            <a:fld id="{7D6E17E6-AA83-4BA2-A970-67F5E3989F48}" type="slidenum">
              <a:rPr lang="fi-FI" smtClean="0"/>
              <a:pPr/>
              <a:t>‹#›</a:t>
            </a:fld>
            <a:endParaRPr lang="fi-FI"/>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E10BB05-4C6B-4F38-AB1B-9C93C3E2B3AD}" type="datetimeFigureOut">
              <a:rPr lang="fi-FI" smtClean="0"/>
              <a:pPr/>
              <a:t>15.9.2010</a:t>
            </a:fld>
            <a:endParaRPr lang="fi-FI"/>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i-FI"/>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D6E17E6-AA83-4BA2-A970-67F5E3989F48}" type="slidenum">
              <a:rPr lang="fi-FI" smtClean="0"/>
              <a:pPr/>
              <a:t>‹#›</a:t>
            </a:fld>
            <a:endParaRPr lang="fi-FI"/>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A Different Philosophy</a:t>
            </a:r>
            <a:endParaRPr lang="fi-FI" dirty="0"/>
          </a:p>
        </p:txBody>
      </p:sp>
      <p:sp>
        <p:nvSpPr>
          <p:cNvPr id="3" name="Subtitle 2"/>
          <p:cNvSpPr>
            <a:spLocks noGrp="1"/>
          </p:cNvSpPr>
          <p:nvPr>
            <p:ph type="subTitle" idx="1"/>
          </p:nvPr>
        </p:nvSpPr>
        <p:spPr/>
        <p:txBody>
          <a:bodyPr/>
          <a:lstStyle/>
          <a:p>
            <a:r>
              <a:rPr lang="fi-FI" dirty="0" smtClean="0"/>
              <a:t>How to introduce non-nerds to the world of ConTeXt</a:t>
            </a:r>
            <a:endParaRPr lang="fi-FI" dirty="0"/>
          </a:p>
        </p:txBody>
      </p:sp>
      <p:sp>
        <p:nvSpPr>
          <p:cNvPr id="4" name="Date Placeholder 3"/>
          <p:cNvSpPr>
            <a:spLocks noGrp="1"/>
          </p:cNvSpPr>
          <p:nvPr>
            <p:ph type="dt" sz="half" idx="10"/>
          </p:nvPr>
        </p:nvSpPr>
        <p:spPr/>
        <p:txBody>
          <a:bodyPr/>
          <a:lstStyle/>
          <a:p>
            <a:r>
              <a:rPr lang="fi-FI" smtClean="0"/>
              <a:t>September 14, 2010</a:t>
            </a:r>
            <a:endParaRPr lang="fi-FI" dirty="0"/>
          </a:p>
        </p:txBody>
      </p:sp>
      <p:sp>
        <p:nvSpPr>
          <p:cNvPr id="5" name="Footer Placeholder 4"/>
          <p:cNvSpPr>
            <a:spLocks noGrp="1"/>
          </p:cNvSpPr>
          <p:nvPr>
            <p:ph type="ftr" sz="quarter" idx="11"/>
          </p:nvPr>
        </p:nvSpPr>
        <p:spPr/>
        <p:txBody>
          <a:bodyPr/>
          <a:lstStyle/>
          <a:p>
            <a:r>
              <a:rPr lang="en-US" smtClean="0"/>
              <a:t>Mari Voipio / 4th ConTeXt User Meeting</a:t>
            </a:r>
            <a:endParaRPr lang="fi-F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Easing into context, step </a:t>
            </a:r>
            <a:r>
              <a:rPr lang="fi-FI" dirty="0" smtClean="0"/>
              <a:t>4</a:t>
            </a:r>
            <a:endParaRPr lang="fi-FI" dirty="0"/>
          </a:p>
        </p:txBody>
      </p:sp>
      <p:sp>
        <p:nvSpPr>
          <p:cNvPr id="3" name="Content Placeholder 2"/>
          <p:cNvSpPr>
            <a:spLocks noGrp="1"/>
          </p:cNvSpPr>
          <p:nvPr>
            <p:ph idx="1"/>
          </p:nvPr>
        </p:nvSpPr>
        <p:spPr/>
        <p:txBody>
          <a:bodyPr/>
          <a:lstStyle/>
          <a:p>
            <a:r>
              <a:rPr lang="fi-FI" dirty="0" smtClean="0"/>
              <a:t>Debugging is a skill, too</a:t>
            </a:r>
          </a:p>
          <a:p>
            <a:pPr lvl="1"/>
            <a:r>
              <a:rPr lang="fi-FI" dirty="0" smtClean="0"/>
              <a:t>Better little and often than a complete mess</a:t>
            </a:r>
          </a:p>
          <a:p>
            <a:pPr lvl="1"/>
            <a:r>
              <a:rPr lang="fi-FI" dirty="0" smtClean="0"/>
              <a:t>You sure you checked the code?</a:t>
            </a:r>
          </a:p>
          <a:p>
            <a:pPr lvl="1"/>
            <a:r>
              <a:rPr lang="fi-FI" dirty="0" smtClean="0"/>
              <a:t>Read and contemplate</a:t>
            </a:r>
          </a:p>
          <a:p>
            <a:r>
              <a:rPr lang="fi-FI" dirty="0" smtClean="0"/>
              <a:t>A bit of pep talk</a:t>
            </a:r>
          </a:p>
          <a:p>
            <a:pPr lvl="1"/>
            <a:r>
              <a:rPr lang="fi-FI" dirty="0" smtClean="0"/>
              <a:t>No need to get it right on the first go</a:t>
            </a:r>
          </a:p>
          <a:p>
            <a:pPr lvl="1"/>
            <a:r>
              <a:rPr lang="fi-FI" dirty="0" smtClean="0"/>
              <a:t>The reward is in consistency</a:t>
            </a:r>
          </a:p>
          <a:p>
            <a:pPr lvl="1"/>
            <a:r>
              <a:rPr lang="fi-FI" dirty="0" smtClean="0"/>
              <a:t>Shed your limitations and take flight!</a:t>
            </a:r>
          </a:p>
          <a:p>
            <a:pPr lvl="1"/>
            <a:endParaRPr lang="fi-FI"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starting point</a:t>
            </a:r>
            <a:endParaRPr lang="fi-FI" dirty="0"/>
          </a:p>
        </p:txBody>
      </p:sp>
      <p:sp>
        <p:nvSpPr>
          <p:cNvPr id="3" name="Content Placeholder 2"/>
          <p:cNvSpPr>
            <a:spLocks noGrp="1"/>
          </p:cNvSpPr>
          <p:nvPr>
            <p:ph idx="1"/>
          </p:nvPr>
        </p:nvSpPr>
        <p:spPr/>
        <p:txBody>
          <a:bodyPr/>
          <a:lstStyle/>
          <a:p>
            <a:r>
              <a:rPr lang="fi-FI" dirty="0" smtClean="0"/>
              <a:t>Students familiar with standard word processing software (MS Office, Open Office, Pages...)</a:t>
            </a:r>
          </a:p>
          <a:p>
            <a:r>
              <a:rPr lang="fi-FI" dirty="0" smtClean="0"/>
              <a:t>ConTeXt is installed and ready-to-use</a:t>
            </a:r>
          </a:p>
          <a:p>
            <a:r>
              <a:rPr lang="fi-FI" dirty="0" smtClean="0"/>
              <a:t>Students have a reason to learn ConTeXt</a:t>
            </a:r>
          </a:p>
          <a:p>
            <a:pPr lvl="1"/>
            <a:r>
              <a:rPr lang="fi-FI" dirty="0" smtClean="0"/>
              <a:t>Academic dissertations, reports, etc.</a:t>
            </a:r>
          </a:p>
          <a:p>
            <a:pPr lvl="1"/>
            <a:r>
              <a:rPr lang="fi-FI" dirty="0" smtClean="0"/>
              <a:t>Maths or linguistic layout challenges</a:t>
            </a:r>
          </a:p>
          <a:p>
            <a:pPr lvl="1"/>
            <a:r>
              <a:rPr lang="fi-FI" dirty="0" smtClean="0"/>
              <a:t>Interest in layout and typography</a:t>
            </a:r>
          </a:p>
          <a:p>
            <a:endParaRPr lang="fi-F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491880" y="1700808"/>
            <a:ext cx="3528392" cy="1754326"/>
          </a:xfrm>
          <a:prstGeom prst="rect">
            <a:avLst/>
          </a:prstGeom>
          <a:solidFill>
            <a:schemeClr val="bg1"/>
          </a:solidFill>
        </p:spPr>
        <p:txBody>
          <a:bodyPr wrap="square" rtlCol="0">
            <a:spAutoFit/>
          </a:bodyPr>
          <a:lstStyle/>
          <a:p>
            <a:r>
              <a:rPr lang="fi-FI" sz="1200" dirty="0" smtClean="0">
                <a:latin typeface="Times New Roman" pitchFamily="18" charset="0"/>
                <a:cs typeface="Times New Roman" pitchFamily="18" charset="0"/>
              </a:rPr>
              <a:t>Introduction</a:t>
            </a:r>
          </a:p>
          <a:p>
            <a:r>
              <a:rPr lang="fi-FI" sz="1200" dirty="0" smtClean="0">
                <a:latin typeface="Times New Roman" pitchFamily="18" charset="0"/>
                <a:cs typeface="Times New Roman" pitchFamily="18" charset="0"/>
              </a:rPr>
              <a:t>My research is centered on how computers are named in office and university networks. The naming is almost always goverened by strict rules, but they can vary from schematic to imaginative and the motivation behind the rules can vary from the network administrator’s personal preferences and interests – or comfort – to security aspects or the institution’s main field of activity.</a:t>
            </a:r>
          </a:p>
        </p:txBody>
      </p:sp>
      <p:sp>
        <p:nvSpPr>
          <p:cNvPr id="4" name="Title 3"/>
          <p:cNvSpPr>
            <a:spLocks noGrp="1"/>
          </p:cNvSpPr>
          <p:nvPr>
            <p:ph type="title"/>
          </p:nvPr>
        </p:nvSpPr>
        <p:spPr/>
        <p:txBody>
          <a:bodyPr/>
          <a:lstStyle/>
          <a:p>
            <a:r>
              <a:rPr lang="fi-FI" dirty="0" smtClean="0"/>
              <a:t>Structural thinking</a:t>
            </a:r>
            <a:endParaRPr lang="fi-FI" dirty="0"/>
          </a:p>
        </p:txBody>
      </p:sp>
      <p:sp>
        <p:nvSpPr>
          <p:cNvPr id="7" name="Text Placeholder 6"/>
          <p:cNvSpPr>
            <a:spLocks noGrp="1"/>
          </p:cNvSpPr>
          <p:nvPr>
            <p:ph type="body" idx="1"/>
          </p:nvPr>
        </p:nvSpPr>
        <p:spPr/>
        <p:txBody>
          <a:bodyPr/>
          <a:lstStyle/>
          <a:p>
            <a:r>
              <a:rPr lang="fi-FI" dirty="0" smtClean="0"/>
              <a:t>How it should be done...</a:t>
            </a:r>
            <a:endParaRPr lang="fi-FI" dirty="0"/>
          </a:p>
        </p:txBody>
      </p:sp>
      <p:sp>
        <p:nvSpPr>
          <p:cNvPr id="9" name="Text Placeholder 8"/>
          <p:cNvSpPr>
            <a:spLocks noGrp="1"/>
          </p:cNvSpPr>
          <p:nvPr>
            <p:ph type="body" sz="half" idx="3"/>
          </p:nvPr>
        </p:nvSpPr>
        <p:spPr/>
        <p:txBody>
          <a:bodyPr/>
          <a:lstStyle/>
          <a:p>
            <a:r>
              <a:rPr lang="fi-FI" dirty="0" smtClean="0"/>
              <a:t>Real Life™</a:t>
            </a:r>
            <a:endParaRPr lang="fi-FI" dirty="0"/>
          </a:p>
        </p:txBody>
      </p:sp>
      <p:sp>
        <p:nvSpPr>
          <p:cNvPr id="12" name="Content Placeholder 11"/>
          <p:cNvSpPr>
            <a:spLocks noGrp="1"/>
          </p:cNvSpPr>
          <p:nvPr>
            <p:ph sz="quarter" idx="4"/>
          </p:nvPr>
        </p:nvSpPr>
        <p:spPr>
          <a:xfrm>
            <a:off x="5220072" y="2132856"/>
            <a:ext cx="3425118" cy="247687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r>
              <a:rPr lang="fi-FI" dirty="0" smtClean="0"/>
              <a:t>I’ll make that </a:t>
            </a:r>
            <a:r>
              <a:rPr lang="fi-FI" sz="2800" dirty="0" smtClean="0"/>
              <a:t>bigger</a:t>
            </a:r>
            <a:r>
              <a:rPr lang="fi-FI" dirty="0" smtClean="0"/>
              <a:t> and </a:t>
            </a:r>
            <a:r>
              <a:rPr lang="fi-FI" b="1" dirty="0" smtClean="0"/>
              <a:t>bold</a:t>
            </a:r>
            <a:r>
              <a:rPr lang="fi-FI" dirty="0" smtClean="0"/>
              <a:t> and I’ll add an empty line below...</a:t>
            </a:r>
            <a:endParaRPr lang="fi-FI" dirty="0"/>
          </a:p>
        </p:txBody>
      </p:sp>
      <p:sp>
        <p:nvSpPr>
          <p:cNvPr id="13" name="Content Placeholder 12"/>
          <p:cNvSpPr>
            <a:spLocks noGrp="1"/>
          </p:cNvSpPr>
          <p:nvPr>
            <p:ph sz="quarter" idx="2"/>
          </p:nvPr>
        </p:nvSpPr>
        <p:spPr>
          <a:xfrm>
            <a:off x="611560" y="2132856"/>
            <a:ext cx="3096344" cy="247687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r>
              <a:rPr lang="fi-FI" dirty="0" smtClean="0"/>
              <a:t>Here we go, that’s the first chapter heading...</a:t>
            </a:r>
            <a:endParaRPr lang="fi-F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From concrete to abstract</a:t>
            </a:r>
            <a:endParaRPr lang="fi-FI" dirty="0"/>
          </a:p>
        </p:txBody>
      </p:sp>
      <p:sp>
        <p:nvSpPr>
          <p:cNvPr id="3" name="Text Placeholder 2"/>
          <p:cNvSpPr>
            <a:spLocks noGrp="1"/>
          </p:cNvSpPr>
          <p:nvPr>
            <p:ph type="body" idx="1"/>
          </p:nvPr>
        </p:nvSpPr>
        <p:spPr/>
        <p:txBody>
          <a:bodyPr>
            <a:normAutofit/>
          </a:bodyPr>
          <a:lstStyle/>
          <a:p>
            <a:r>
              <a:rPr lang="fi-FI" dirty="0" smtClean="0"/>
              <a:t>What you see is what you </a:t>
            </a:r>
            <a:r>
              <a:rPr lang="fi-FI" sz="1400" dirty="0" smtClean="0"/>
              <a:t>(hope to) </a:t>
            </a:r>
            <a:r>
              <a:rPr lang="fi-FI" dirty="0" smtClean="0"/>
              <a:t>get</a:t>
            </a:r>
            <a:endParaRPr lang="fi-FI" dirty="0"/>
          </a:p>
        </p:txBody>
      </p:sp>
      <p:sp>
        <p:nvSpPr>
          <p:cNvPr id="4" name="Text Placeholder 3"/>
          <p:cNvSpPr>
            <a:spLocks noGrp="1"/>
          </p:cNvSpPr>
          <p:nvPr>
            <p:ph type="body" sz="half" idx="3"/>
          </p:nvPr>
        </p:nvSpPr>
        <p:spPr/>
        <p:txBody>
          <a:bodyPr/>
          <a:lstStyle/>
          <a:p>
            <a:r>
              <a:rPr lang="fi-FI" dirty="0" smtClean="0"/>
              <a:t>wHat you </a:t>
            </a:r>
            <a:r>
              <a:rPr lang="fi-FI" i="1" dirty="0" smtClean="0"/>
              <a:t>describe</a:t>
            </a:r>
            <a:r>
              <a:rPr lang="fi-FI" dirty="0" smtClean="0"/>
              <a:t> is what you get</a:t>
            </a:r>
            <a:endParaRPr lang="fi-FI" dirty="0"/>
          </a:p>
        </p:txBody>
      </p:sp>
      <p:sp>
        <p:nvSpPr>
          <p:cNvPr id="9" name="TextBox 8"/>
          <p:cNvSpPr txBox="1"/>
          <p:nvPr/>
        </p:nvSpPr>
        <p:spPr>
          <a:xfrm>
            <a:off x="467544" y="1340768"/>
            <a:ext cx="3888432" cy="2431435"/>
          </a:xfrm>
          <a:prstGeom prst="rect">
            <a:avLst/>
          </a:prstGeom>
          <a:solidFill>
            <a:schemeClr val="bg1"/>
          </a:solidFill>
        </p:spPr>
        <p:txBody>
          <a:bodyPr wrap="square" rtlCol="0">
            <a:spAutoFit/>
          </a:bodyPr>
          <a:lstStyle/>
          <a:p>
            <a:pPr>
              <a:spcAft>
                <a:spcPts val="1200"/>
              </a:spcAft>
            </a:pPr>
            <a:r>
              <a:rPr lang="fi-FI" sz="1600" dirty="0" smtClean="0">
                <a:latin typeface="Arial" pitchFamily="34" charset="0"/>
                <a:cs typeface="Arial" pitchFamily="34" charset="0"/>
              </a:rPr>
              <a:t>Introduction</a:t>
            </a:r>
          </a:p>
          <a:p>
            <a:pPr algn="just">
              <a:lnSpc>
                <a:spcPct val="150000"/>
              </a:lnSpc>
            </a:pPr>
            <a:r>
              <a:rPr lang="fi-FI" sz="1200" dirty="0" smtClean="0">
                <a:latin typeface="Times New Roman" pitchFamily="18" charset="0"/>
                <a:cs typeface="Times New Roman" pitchFamily="18" charset="0"/>
              </a:rPr>
              <a:t>My research is centered on how computers are named in office and university networks. The naming is almost always goverened by strict rules, but they can vary from schematic to imaginative and the motivation behind the rules can vary from the network administrator’s personal preferences and interests – or comfort – to security aspects or the institution’s main field of activity.</a:t>
            </a:r>
          </a:p>
        </p:txBody>
      </p:sp>
      <p:grpSp>
        <p:nvGrpSpPr>
          <p:cNvPr id="13" name="Group 12"/>
          <p:cNvGrpSpPr/>
          <p:nvPr/>
        </p:nvGrpSpPr>
        <p:grpSpPr>
          <a:xfrm>
            <a:off x="4788024" y="1340768"/>
            <a:ext cx="4032448" cy="3949407"/>
            <a:chOff x="4788024" y="1340768"/>
            <a:chExt cx="4032448" cy="3949407"/>
          </a:xfrm>
        </p:grpSpPr>
        <p:sp>
          <p:nvSpPr>
            <p:cNvPr id="12" name="TextBox 11"/>
            <p:cNvSpPr txBox="1"/>
            <p:nvPr/>
          </p:nvSpPr>
          <p:spPr>
            <a:xfrm>
              <a:off x="4788024" y="4725144"/>
              <a:ext cx="4032448" cy="461665"/>
            </a:xfrm>
            <a:prstGeom prst="rect">
              <a:avLst/>
            </a:prstGeom>
            <a:solidFill>
              <a:schemeClr val="bg1">
                <a:alpha val="70000"/>
              </a:schemeClr>
            </a:solidFill>
            <a:ln>
              <a:noFill/>
            </a:ln>
          </p:spPr>
          <p:txBody>
            <a:bodyPr wrap="square" rtlCol="0">
              <a:spAutoFit/>
            </a:bodyPr>
            <a:lstStyle/>
            <a:p>
              <a:endParaRPr lang="fi-FI" sz="1200" dirty="0" smtClean="0">
                <a:latin typeface="Times New Roman" pitchFamily="18" charset="0"/>
                <a:cs typeface="Times New Roman" pitchFamily="18" charset="0"/>
              </a:endParaRPr>
            </a:p>
            <a:p>
              <a:endParaRPr lang="fi-FI" sz="1200" dirty="0" smtClean="0">
                <a:latin typeface="Times New Roman" pitchFamily="18" charset="0"/>
                <a:cs typeface="Times New Roman" pitchFamily="18" charset="0"/>
              </a:endParaRPr>
            </a:p>
          </p:txBody>
        </p:sp>
        <p:sp>
          <p:nvSpPr>
            <p:cNvPr id="10" name="TextBox 9"/>
            <p:cNvSpPr txBox="1"/>
            <p:nvPr/>
          </p:nvSpPr>
          <p:spPr>
            <a:xfrm>
              <a:off x="4788024" y="1340768"/>
              <a:ext cx="4032448" cy="3416320"/>
            </a:xfrm>
            <a:prstGeom prst="rect">
              <a:avLst/>
            </a:prstGeom>
            <a:solidFill>
              <a:schemeClr val="bg1"/>
            </a:solidFill>
          </p:spPr>
          <p:txBody>
            <a:bodyPr wrap="square" rtlCol="0">
              <a:spAutoFit/>
            </a:bodyPr>
            <a:lstStyle/>
            <a:p>
              <a:r>
                <a:rPr lang="fi-FI" sz="1200" dirty="0" smtClean="0">
                  <a:latin typeface="Times New Roman" pitchFamily="18" charset="0"/>
                  <a:cs typeface="Times New Roman" pitchFamily="18" charset="0"/>
                </a:rPr>
                <a:t>\setuphead</a:t>
              </a:r>
            </a:p>
            <a:p>
              <a:r>
                <a:rPr lang="fi-FI" sz="1200" dirty="0" smtClean="0">
                  <a:latin typeface="Times New Roman" pitchFamily="18" charset="0"/>
                  <a:cs typeface="Times New Roman" pitchFamily="18" charset="0"/>
                </a:rPr>
                <a:t>    [chapter]</a:t>
              </a:r>
            </a:p>
            <a:p>
              <a:r>
                <a:rPr lang="fi-FI" sz="1200" dirty="0" smtClean="0">
                  <a:latin typeface="Times New Roman" pitchFamily="18" charset="0"/>
                  <a:cs typeface="Times New Roman" pitchFamily="18" charset="0"/>
                </a:rPr>
                <a:t>    [style=\sstfc]</a:t>
              </a:r>
            </a:p>
            <a:p>
              <a:endParaRPr lang="fi-FI" sz="1200" dirty="0" smtClean="0">
                <a:latin typeface="Times New Roman" pitchFamily="18" charset="0"/>
                <a:cs typeface="Times New Roman" pitchFamily="18" charset="0"/>
              </a:endParaRPr>
            </a:p>
            <a:p>
              <a:r>
                <a:rPr lang="fi-FI" sz="1200" dirty="0" smtClean="0">
                  <a:latin typeface="Times New Roman" pitchFamily="18" charset="0"/>
                  <a:cs typeface="Times New Roman" pitchFamily="18" charset="0"/>
                </a:rPr>
                <a:t>\setupwhitespace[medium]</a:t>
              </a:r>
            </a:p>
            <a:p>
              <a:endParaRPr lang="fi-FI" sz="1200" dirty="0" smtClean="0">
                <a:latin typeface="Times New Roman" pitchFamily="18" charset="0"/>
                <a:cs typeface="Times New Roman" pitchFamily="18" charset="0"/>
              </a:endParaRPr>
            </a:p>
            <a:p>
              <a:endParaRPr lang="fi-FI" sz="1200" dirty="0" smtClean="0">
                <a:latin typeface="Times New Roman" pitchFamily="18" charset="0"/>
                <a:cs typeface="Times New Roman" pitchFamily="18" charset="0"/>
              </a:endParaRPr>
            </a:p>
            <a:p>
              <a:r>
                <a:rPr lang="fi-FI" sz="1200" dirty="0" smtClean="0">
                  <a:latin typeface="Times New Roman" pitchFamily="18" charset="0"/>
                  <a:cs typeface="Times New Roman" pitchFamily="18" charset="0"/>
                </a:rPr>
                <a:t>\starttext</a:t>
              </a:r>
            </a:p>
            <a:p>
              <a:endParaRPr lang="fi-FI" sz="1200" dirty="0" smtClean="0">
                <a:latin typeface="Times New Roman" pitchFamily="18" charset="0"/>
                <a:cs typeface="Times New Roman" pitchFamily="18" charset="0"/>
              </a:endParaRPr>
            </a:p>
            <a:p>
              <a:r>
                <a:rPr lang="fi-FI" sz="1200" dirty="0" smtClean="0">
                  <a:latin typeface="Times New Roman" pitchFamily="18" charset="0"/>
                  <a:cs typeface="Times New Roman" pitchFamily="18" charset="0"/>
                </a:rPr>
                <a:t>\chapter{Introduction}</a:t>
              </a:r>
            </a:p>
            <a:p>
              <a:endParaRPr lang="fi-FI" sz="1200" dirty="0" smtClean="0">
                <a:latin typeface="Times New Roman" pitchFamily="18" charset="0"/>
                <a:cs typeface="Times New Roman" pitchFamily="18" charset="0"/>
              </a:endParaRPr>
            </a:p>
            <a:p>
              <a:r>
                <a:rPr lang="fi-FI" sz="1200" dirty="0" smtClean="0">
                  <a:latin typeface="Times New Roman" pitchFamily="18" charset="0"/>
                  <a:cs typeface="Times New Roman" pitchFamily="18" charset="0"/>
                </a:rPr>
                <a:t>My research is centered on how computers are named in office and university networks. The naming is almost always goverened by strict rules, but they can vary from schematic to imaginative and the motivation behind the rules can vary from the network administrator’s personal preferences and interests – or comfort – to security aspects or the institution’s main field of activity.</a:t>
              </a:r>
            </a:p>
          </p:txBody>
        </p:sp>
        <p:sp>
          <p:nvSpPr>
            <p:cNvPr id="11" name="TextBox 10"/>
            <p:cNvSpPr txBox="1"/>
            <p:nvPr/>
          </p:nvSpPr>
          <p:spPr>
            <a:xfrm>
              <a:off x="4788024" y="5013176"/>
              <a:ext cx="4032448" cy="276999"/>
            </a:xfrm>
            <a:prstGeom prst="rect">
              <a:avLst/>
            </a:prstGeom>
            <a:solidFill>
              <a:schemeClr val="bg1"/>
            </a:solidFill>
          </p:spPr>
          <p:txBody>
            <a:bodyPr wrap="square" rtlCol="0">
              <a:spAutoFit/>
            </a:bodyPr>
            <a:lstStyle/>
            <a:p>
              <a:r>
                <a:rPr lang="fi-FI" sz="1200" dirty="0" smtClean="0">
                  <a:latin typeface="Times New Roman" pitchFamily="18" charset="0"/>
                  <a:cs typeface="Times New Roman" pitchFamily="18" charset="0"/>
                </a:rPr>
                <a:t>\stoptext</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There are 10 types of people</a:t>
            </a:r>
            <a:endParaRPr lang="fi-FI" dirty="0"/>
          </a:p>
        </p:txBody>
      </p:sp>
      <p:sp>
        <p:nvSpPr>
          <p:cNvPr id="3" name="Text Placeholder 2"/>
          <p:cNvSpPr>
            <a:spLocks noGrp="1"/>
          </p:cNvSpPr>
          <p:nvPr>
            <p:ph type="body" idx="1"/>
          </p:nvPr>
        </p:nvSpPr>
        <p:spPr/>
        <p:txBody>
          <a:bodyPr/>
          <a:lstStyle/>
          <a:p>
            <a:r>
              <a:rPr lang="fi-FI" dirty="0" smtClean="0"/>
              <a:t>Clickers</a:t>
            </a:r>
            <a:endParaRPr lang="fi-FI" dirty="0"/>
          </a:p>
        </p:txBody>
      </p:sp>
      <p:sp>
        <p:nvSpPr>
          <p:cNvPr id="4" name="Text Placeholder 3"/>
          <p:cNvSpPr>
            <a:spLocks noGrp="1"/>
          </p:cNvSpPr>
          <p:nvPr>
            <p:ph type="body" sz="half" idx="3"/>
          </p:nvPr>
        </p:nvSpPr>
        <p:spPr/>
        <p:txBody>
          <a:bodyPr/>
          <a:lstStyle/>
          <a:p>
            <a:r>
              <a:rPr lang="fi-FI" dirty="0" smtClean="0"/>
              <a:t>typers</a:t>
            </a:r>
            <a:endParaRPr lang="fi-FI" dirty="0"/>
          </a:p>
        </p:txBody>
      </p:sp>
      <p:pic>
        <p:nvPicPr>
          <p:cNvPr id="1027" name="Picture 3"/>
          <p:cNvPicPr>
            <a:picLocks noChangeAspect="1" noChangeArrowheads="1"/>
          </p:cNvPicPr>
          <p:nvPr/>
        </p:nvPicPr>
        <p:blipFill>
          <a:blip r:embed="rId2" cstate="print"/>
          <a:srcRect r="18632"/>
          <a:stretch>
            <a:fillRect/>
          </a:stretch>
        </p:blipFill>
        <p:spPr bwMode="auto">
          <a:xfrm>
            <a:off x="251520" y="1340768"/>
            <a:ext cx="4067944" cy="3285604"/>
          </a:xfrm>
          <a:prstGeom prst="rect">
            <a:avLst/>
          </a:prstGeom>
          <a:noFill/>
          <a:ln w="9525">
            <a:noFill/>
            <a:miter lim="800000"/>
            <a:headEnd/>
            <a:tailEnd/>
          </a:ln>
        </p:spPr>
      </p:pic>
      <p:pic>
        <p:nvPicPr>
          <p:cNvPr id="1028" name="Picture 4"/>
          <p:cNvPicPr>
            <a:picLocks noGrp="1" noChangeAspect="1" noChangeArrowheads="1"/>
          </p:cNvPicPr>
          <p:nvPr>
            <p:ph sz="quarter" idx="4"/>
          </p:nvPr>
        </p:nvPicPr>
        <p:blipFill>
          <a:blip r:embed="rId3" cstate="print"/>
          <a:srcRect/>
          <a:stretch>
            <a:fillRect/>
          </a:stretch>
        </p:blipFill>
        <p:spPr bwMode="auto">
          <a:xfrm>
            <a:off x="4644008" y="1340768"/>
            <a:ext cx="4289425" cy="27934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i-FI" dirty="0" smtClean="0"/>
              <a:t>Hoops to jump</a:t>
            </a:r>
            <a:endParaRPr lang="fi-FI" dirty="0"/>
          </a:p>
        </p:txBody>
      </p:sp>
      <p:pic>
        <p:nvPicPr>
          <p:cNvPr id="5" name="Content Placeholder 4" descr="hoops.png"/>
          <p:cNvPicPr>
            <a:picLocks noGrp="1" noChangeAspect="1"/>
          </p:cNvPicPr>
          <p:nvPr>
            <p:ph idx="1"/>
          </p:nvPr>
        </p:nvPicPr>
        <p:blipFill>
          <a:blip r:embed="rId2" cstate="print"/>
          <a:stretch>
            <a:fillRect/>
          </a:stretch>
        </p:blipFill>
        <p:spPr>
          <a:xfrm>
            <a:off x="1542281" y="2299237"/>
            <a:ext cx="6211837" cy="3035814"/>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i-FI" dirty="0" smtClean="0"/>
              <a:t>easing into </a:t>
            </a:r>
            <a:r>
              <a:rPr lang="fi-FI" dirty="0" smtClean="0"/>
              <a:t>context, step 1</a:t>
            </a:r>
            <a:endParaRPr lang="fi-FI" dirty="0"/>
          </a:p>
        </p:txBody>
      </p:sp>
      <p:sp>
        <p:nvSpPr>
          <p:cNvPr id="8" name="Content Placeholder 7"/>
          <p:cNvSpPr>
            <a:spLocks noGrp="1"/>
          </p:cNvSpPr>
          <p:nvPr>
            <p:ph idx="1"/>
          </p:nvPr>
        </p:nvSpPr>
        <p:spPr/>
        <p:txBody>
          <a:bodyPr/>
          <a:lstStyle/>
          <a:p>
            <a:r>
              <a:rPr lang="fi-FI" dirty="0" smtClean="0"/>
              <a:t>Start from solid base</a:t>
            </a:r>
          </a:p>
          <a:p>
            <a:pPr lvl="1"/>
            <a:r>
              <a:rPr lang="fi-FI" dirty="0" smtClean="0"/>
              <a:t>Structural thinking</a:t>
            </a:r>
          </a:p>
          <a:p>
            <a:pPr lvl="1"/>
            <a:r>
              <a:rPr lang="fi-FI" dirty="0" smtClean="0"/>
              <a:t>Separate content and layout</a:t>
            </a:r>
          </a:p>
          <a:p>
            <a:r>
              <a:rPr lang="fi-FI" dirty="0" smtClean="0"/>
              <a:t>Learn to use your editor</a:t>
            </a:r>
          </a:p>
          <a:p>
            <a:pPr lvl="1"/>
            <a:r>
              <a:rPr lang="fi-FI" dirty="0" smtClean="0"/>
              <a:t>Highlight</a:t>
            </a:r>
          </a:p>
          <a:p>
            <a:pPr lvl="1"/>
            <a:r>
              <a:rPr lang="fi-FI" dirty="0" smtClean="0"/>
              <a:t>Autocomplete</a:t>
            </a:r>
          </a:p>
          <a:p>
            <a:pPr lvl="1"/>
            <a:r>
              <a:rPr lang="fi-FI" dirty="0" smtClean="0"/>
              <a:t>Check before running</a:t>
            </a:r>
          </a:p>
          <a:p>
            <a:pPr lvl="1"/>
            <a:r>
              <a:rPr lang="fi-FI" dirty="0" smtClean="0"/>
              <a:t>And why not make it neat while you are at it?</a:t>
            </a:r>
          </a:p>
          <a:p>
            <a:endParaRPr lang="fi-FI"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i-FI" dirty="0" smtClean="0"/>
              <a:t>easing into </a:t>
            </a:r>
            <a:r>
              <a:rPr lang="fi-FI" dirty="0" smtClean="0"/>
              <a:t>context, step 2</a:t>
            </a:r>
            <a:endParaRPr lang="fi-FI" dirty="0"/>
          </a:p>
        </p:txBody>
      </p:sp>
      <p:sp>
        <p:nvSpPr>
          <p:cNvPr id="8" name="Content Placeholder 7"/>
          <p:cNvSpPr>
            <a:spLocks noGrp="1"/>
          </p:cNvSpPr>
          <p:nvPr>
            <p:ph idx="1"/>
          </p:nvPr>
        </p:nvSpPr>
        <p:spPr/>
        <p:txBody>
          <a:bodyPr/>
          <a:lstStyle/>
          <a:p>
            <a:r>
              <a:rPr lang="fi-FI" dirty="0" smtClean="0"/>
              <a:t>Solving font problems</a:t>
            </a:r>
          </a:p>
          <a:p>
            <a:pPr lvl="1"/>
            <a:r>
              <a:rPr lang="fi-FI" dirty="0" smtClean="0"/>
              <a:t>Encoding/regimes</a:t>
            </a:r>
          </a:p>
          <a:p>
            <a:pPr lvl="1"/>
            <a:r>
              <a:rPr lang="fi-FI" dirty="0" smtClean="0"/>
              <a:t>Visual catalogue for basic font families</a:t>
            </a:r>
          </a:p>
          <a:p>
            <a:pPr lvl="1"/>
            <a:r>
              <a:rPr lang="fi-FI" dirty="0" smtClean="0"/>
              <a:t>Basic style sheets = modules</a:t>
            </a:r>
          </a:p>
          <a:p>
            <a:endParaRPr lang="fi-FI" dirty="0" smtClean="0"/>
          </a:p>
          <a:p>
            <a:endParaRPr lang="fi-FI" dirty="0" smtClean="0"/>
          </a:p>
        </p:txBody>
      </p:sp>
      <p:pic>
        <p:nvPicPr>
          <p:cNvPr id="2051" name="Picture 3"/>
          <p:cNvPicPr>
            <a:picLocks noChangeAspect="1" noChangeArrowheads="1"/>
          </p:cNvPicPr>
          <p:nvPr/>
        </p:nvPicPr>
        <p:blipFill>
          <a:blip r:embed="rId2" cstate="print"/>
          <a:srcRect/>
          <a:stretch>
            <a:fillRect/>
          </a:stretch>
        </p:blipFill>
        <p:spPr bwMode="auto">
          <a:xfrm>
            <a:off x="755576" y="4005064"/>
            <a:ext cx="7603436" cy="10081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Easing into context, step </a:t>
            </a:r>
            <a:r>
              <a:rPr lang="fi-FI" dirty="0" smtClean="0"/>
              <a:t>3</a:t>
            </a:r>
            <a:endParaRPr lang="fi-FI" dirty="0"/>
          </a:p>
        </p:txBody>
      </p:sp>
      <p:sp>
        <p:nvSpPr>
          <p:cNvPr id="3" name="Content Placeholder 2"/>
          <p:cNvSpPr>
            <a:spLocks noGrp="1"/>
          </p:cNvSpPr>
          <p:nvPr>
            <p:ph idx="1"/>
          </p:nvPr>
        </p:nvSpPr>
        <p:spPr/>
        <p:txBody>
          <a:bodyPr/>
          <a:lstStyle/>
          <a:p>
            <a:r>
              <a:rPr lang="fi-FI" dirty="0" smtClean="0"/>
              <a:t>Not so marginal philosophy</a:t>
            </a:r>
          </a:p>
          <a:p>
            <a:pPr lvl="1"/>
            <a:r>
              <a:rPr lang="fi-FI" dirty="0" smtClean="0"/>
              <a:t>Not from outside in but left to right and top down</a:t>
            </a:r>
          </a:p>
          <a:p>
            <a:pPr lvl="1"/>
            <a:r>
              <a:rPr lang="fi-FI" dirty="0" smtClean="0"/>
              <a:t>What’s your internal measurement unit?</a:t>
            </a:r>
          </a:p>
          <a:p>
            <a:r>
              <a:rPr lang="fi-FI" dirty="0" smtClean="0"/>
              <a:t>It’s floating in the air</a:t>
            </a:r>
          </a:p>
          <a:p>
            <a:pPr lvl="1"/>
            <a:r>
              <a:rPr lang="fi-FI" dirty="0" smtClean="0"/>
              <a:t>Adding images: formats, sizes, placement</a:t>
            </a:r>
          </a:p>
          <a:p>
            <a:pPr lvl="1"/>
            <a:r>
              <a:rPr lang="fi-FI" dirty="0" smtClean="0"/>
              <a:t>Expanding to other floats</a:t>
            </a:r>
          </a:p>
          <a:p>
            <a:pPr lvl="1"/>
            <a:r>
              <a:rPr lang="fi-FI" dirty="0" smtClean="0"/>
              <a:t>Formatting captions</a:t>
            </a:r>
          </a:p>
          <a:p>
            <a:r>
              <a:rPr lang="fi-FI" dirty="0" smtClean="0"/>
              <a:t>Unnatural thinking: tables</a:t>
            </a:r>
          </a:p>
          <a:p>
            <a:endParaRPr lang="fi-FI"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600</TotalTime>
  <Words>520</Words>
  <Application>Microsoft Office PowerPoint</Application>
  <PresentationFormat>On-screen Show (4:3)</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A Different Philosophy</vt:lpstr>
      <vt:lpstr>starting point</vt:lpstr>
      <vt:lpstr>Structural thinking</vt:lpstr>
      <vt:lpstr>From concrete to abstract</vt:lpstr>
      <vt:lpstr>There are 10 types of people</vt:lpstr>
      <vt:lpstr>Hoops to jump</vt:lpstr>
      <vt:lpstr>easing into context, step 1</vt:lpstr>
      <vt:lpstr>easing into context, step 2</vt:lpstr>
      <vt:lpstr>Easing into context, step 3</vt:lpstr>
      <vt:lpstr>Easing into context, step 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Different Philosophy</dc:title>
  <dc:creator>Mari Voipio</dc:creator>
  <cp:lastModifiedBy>Mari Voipio</cp:lastModifiedBy>
  <cp:revision>40</cp:revision>
  <dcterms:created xsi:type="dcterms:W3CDTF">2010-09-12T15:24:45Z</dcterms:created>
  <dcterms:modified xsi:type="dcterms:W3CDTF">2010-09-15T08:28:36Z</dcterms:modified>
</cp:coreProperties>
</file>