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4"/>
  </p:sldMasterIdLst>
  <p:notesMasterIdLst>
    <p:notesMasterId r:id="rId12"/>
  </p:notesMasterIdLst>
  <p:sldIdLst>
    <p:sldId id="256" r:id="rId5"/>
    <p:sldId id="257" r:id="rId6"/>
    <p:sldId id="258" r:id="rId7"/>
    <p:sldId id="261" r:id="rId8"/>
    <p:sldId id="260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 autoAdjust="0"/>
    <p:restoredTop sz="94660"/>
  </p:normalViewPr>
  <p:slideViewPr>
    <p:cSldViewPr>
      <p:cViewPr>
        <p:scale>
          <a:sx n="100" d="100"/>
          <a:sy n="100" d="100"/>
        </p:scale>
        <p:origin x="-86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fi-FI" smtClean="0"/>
              <a:t>14.9.2010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i-FI" smtClean="0"/>
              <a:t>14.9.2010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Mari Voipio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fi-FI" smtClean="0"/>
              <a:t>14.9.2010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14.9.2010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11560" y="6356350"/>
            <a:ext cx="5792288" cy="365760"/>
          </a:xfrm>
          <a:prstGeom prst="rect">
            <a:avLst/>
          </a:prstGeom>
        </p:spPr>
        <p:txBody>
          <a:bodyPr vert="horz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on learning </a:t>
            </a:r>
            <a:r>
              <a:rPr lang="en-US" dirty="0" err="1" smtClean="0"/>
              <a:t>ConTeXt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how to make it easier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learn </a:t>
            </a:r>
            <a:r>
              <a:rPr lang="en-US" dirty="0" err="1" smtClean="0"/>
              <a:t>ConTeXt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Publishing</a:t>
            </a:r>
          </a:p>
          <a:p>
            <a:pPr lvl="1"/>
            <a:r>
              <a:rPr lang="en-US" dirty="0" smtClean="0"/>
              <a:t>Exact control of the layout and visuals in general</a:t>
            </a:r>
          </a:p>
          <a:p>
            <a:pPr lvl="1"/>
            <a:r>
              <a:rPr lang="en-US" dirty="0" smtClean="0"/>
              <a:t>Easy handling of large documents</a:t>
            </a:r>
          </a:p>
          <a:p>
            <a:pPr lvl="1"/>
            <a:r>
              <a:rPr lang="en-US" dirty="0" smtClean="0"/>
              <a:t>Combining material from different sources</a:t>
            </a:r>
          </a:p>
          <a:p>
            <a:pPr lvl="1"/>
            <a:r>
              <a:rPr lang="en-US" dirty="0" smtClean="0"/>
              <a:t>Interactive </a:t>
            </a:r>
            <a:r>
              <a:rPr lang="en-US" dirty="0" err="1" smtClean="0"/>
              <a:t>pdf</a:t>
            </a:r>
            <a:r>
              <a:rPr lang="en-US" dirty="0" smtClean="0"/>
              <a:t>, </a:t>
            </a:r>
            <a:r>
              <a:rPr lang="en-US" dirty="0" err="1" smtClean="0"/>
              <a:t>multiformat</a:t>
            </a:r>
            <a:r>
              <a:rPr lang="en-US" dirty="0" smtClean="0"/>
              <a:t> output</a:t>
            </a:r>
          </a:p>
          <a:p>
            <a:r>
              <a:rPr lang="en-US" dirty="0" smtClean="0"/>
              <a:t>Academics</a:t>
            </a:r>
          </a:p>
          <a:p>
            <a:pPr lvl="1"/>
            <a:r>
              <a:rPr lang="en-US" dirty="0" smtClean="0"/>
              <a:t>Structure, consistency, bibliography</a:t>
            </a:r>
          </a:p>
          <a:p>
            <a:pPr lvl="1"/>
            <a:r>
              <a:rPr lang="en-US" dirty="0" err="1" smtClean="0"/>
              <a:t>Maths</a:t>
            </a:r>
            <a:r>
              <a:rPr lang="en-US" dirty="0" smtClean="0"/>
              <a:t>, chemistry, plotting (</a:t>
            </a:r>
            <a:r>
              <a:rPr lang="en-US" dirty="0" err="1" smtClean="0"/>
              <a:t>MetaPost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Linguistics, non-Latin languages</a:t>
            </a:r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Just because it is something new and exciting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strategies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“Fiddling around” – learn-by-doing</a:t>
            </a:r>
          </a:p>
          <a:p>
            <a:pPr lvl="1"/>
            <a:r>
              <a:rPr lang="en-US" dirty="0" smtClean="0"/>
              <a:t>The Apple approach (a 3-year-old can use an </a:t>
            </a:r>
            <a:r>
              <a:rPr lang="en-US" dirty="0" err="1" smtClean="0"/>
              <a:t>iPad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suitable for more abstract/</a:t>
            </a:r>
            <a:r>
              <a:rPr lang="en-US" dirty="0" err="1" smtClean="0"/>
              <a:t>specialised</a:t>
            </a:r>
            <a:r>
              <a:rPr lang="en-US" dirty="0" smtClean="0"/>
              <a:t> software</a:t>
            </a:r>
          </a:p>
          <a:p>
            <a:r>
              <a:rPr lang="en-US" dirty="0" smtClean="0"/>
              <a:t>How did he do </a:t>
            </a:r>
            <a:r>
              <a:rPr lang="en-US" i="1" dirty="0" smtClean="0"/>
              <a:t>that</a:t>
            </a:r>
            <a:r>
              <a:rPr lang="en-US" dirty="0" smtClean="0"/>
              <a:t>? – learn-by-example (or imitation)</a:t>
            </a:r>
          </a:p>
          <a:p>
            <a:pPr lvl="1"/>
            <a:r>
              <a:rPr lang="en-US" dirty="0" smtClean="0"/>
              <a:t>Learn-by-tweaking – sometimes called “stealing”</a:t>
            </a:r>
          </a:p>
          <a:p>
            <a:r>
              <a:rPr lang="en-US" dirty="0" smtClean="0"/>
              <a:t>How do </a:t>
            </a:r>
            <a:r>
              <a:rPr lang="en-US" i="1" dirty="0" smtClean="0"/>
              <a:t>I</a:t>
            </a:r>
            <a:r>
              <a:rPr lang="en-US" dirty="0" smtClean="0"/>
              <a:t> do x? – learn-by-asking</a:t>
            </a:r>
          </a:p>
          <a:p>
            <a:pPr lvl="1"/>
            <a:r>
              <a:rPr lang="en-US" dirty="0" smtClean="0"/>
              <a:t>Strictly “need-to-know” basis</a:t>
            </a:r>
          </a:p>
          <a:p>
            <a:pPr lvl="1"/>
            <a:r>
              <a:rPr lang="en-US" dirty="0" smtClean="0"/>
              <a:t>Once in a while called “laziness”</a:t>
            </a:r>
          </a:p>
          <a:p>
            <a:r>
              <a:rPr lang="en-US" dirty="0" smtClean="0"/>
              <a:t>RTFM – learn-by-reading</a:t>
            </a:r>
          </a:p>
          <a:p>
            <a:pPr lvl="1"/>
            <a:r>
              <a:rPr lang="en-US" dirty="0" smtClean="0"/>
              <a:t>Theoretical, “want-to-know-everything” basis</a:t>
            </a:r>
          </a:p>
          <a:p>
            <a:pPr lvl="1"/>
            <a:r>
              <a:rPr lang="en-US" dirty="0" smtClean="0"/>
              <a:t>Seldom appears in pure-bred form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Migrants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LaTeX</a:t>
            </a:r>
            <a:endParaRPr lang="en-US" dirty="0" smtClean="0"/>
          </a:p>
          <a:p>
            <a:pPr lvl="1"/>
            <a:r>
              <a:rPr lang="en-US" dirty="0" err="1" smtClean="0"/>
              <a:t>ConTeXt</a:t>
            </a:r>
            <a:r>
              <a:rPr lang="en-US" dirty="0" smtClean="0"/>
              <a:t> allows easier control of the visuals</a:t>
            </a:r>
          </a:p>
          <a:p>
            <a:pPr lvl="1"/>
            <a:r>
              <a:rPr lang="en-US" dirty="0" smtClean="0"/>
              <a:t>Understanding of the basic concepts</a:t>
            </a:r>
          </a:p>
          <a:p>
            <a:r>
              <a:rPr lang="en-US" dirty="0" smtClean="0"/>
              <a:t>From WYSIWYG desktop publishing </a:t>
            </a:r>
            <a:r>
              <a:rPr lang="en-US" sz="2400" dirty="0" smtClean="0"/>
              <a:t>(</a:t>
            </a:r>
            <a:r>
              <a:rPr lang="en-US" sz="2400" dirty="0" err="1" smtClean="0"/>
              <a:t>InDesign</a:t>
            </a:r>
            <a:r>
              <a:rPr lang="en-US" sz="2400" dirty="0" smtClean="0"/>
              <a:t>, PageMaker)</a:t>
            </a:r>
            <a:endParaRPr lang="en-US" sz="2400" dirty="0" smtClean="0"/>
          </a:p>
          <a:p>
            <a:pPr lvl="1"/>
            <a:r>
              <a:rPr lang="en-US" dirty="0" smtClean="0"/>
              <a:t>Looking for </a:t>
            </a:r>
            <a:r>
              <a:rPr lang="en-US" dirty="0" smtClean="0"/>
              <a:t>automating workflows</a:t>
            </a:r>
            <a:endParaRPr lang="en-US" dirty="0" smtClean="0"/>
          </a:p>
          <a:p>
            <a:pPr lvl="1"/>
            <a:r>
              <a:rPr lang="en-US" dirty="0" smtClean="0"/>
              <a:t>Good grasp of the visual theory</a:t>
            </a:r>
          </a:p>
          <a:p>
            <a:pPr lvl="1"/>
            <a:r>
              <a:rPr lang="en-US" dirty="0" smtClean="0"/>
              <a:t>Maybe not familiar with command </a:t>
            </a:r>
            <a:r>
              <a:rPr lang="en-US" dirty="0" smtClean="0"/>
              <a:t>line or descriptive tagging</a:t>
            </a:r>
            <a:endParaRPr lang="en-US" dirty="0" smtClean="0"/>
          </a:p>
          <a:p>
            <a:r>
              <a:rPr lang="en-US" dirty="0" smtClean="0"/>
              <a:t>From WYSIWYG word </a:t>
            </a:r>
            <a:r>
              <a:rPr lang="en-US" dirty="0" smtClean="0"/>
              <a:t>processing </a:t>
            </a:r>
            <a:r>
              <a:rPr lang="en-US" sz="2400" dirty="0" smtClean="0"/>
              <a:t>(MS Office, </a:t>
            </a:r>
            <a:r>
              <a:rPr lang="en-US" sz="2400" dirty="0" err="1" smtClean="0"/>
              <a:t>OpenOffice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/>
            <a:r>
              <a:rPr lang="en-US" dirty="0" smtClean="0"/>
              <a:t>Need to handle large documents or </a:t>
            </a:r>
            <a:r>
              <a:rPr lang="en-US" dirty="0" err="1" smtClean="0"/>
              <a:t>maths</a:t>
            </a:r>
            <a:r>
              <a:rPr lang="en-US" dirty="0" smtClean="0"/>
              <a:t> or linguistics</a:t>
            </a:r>
          </a:p>
          <a:p>
            <a:pPr lvl="1"/>
            <a:r>
              <a:rPr lang="en-US" dirty="0" smtClean="0"/>
              <a:t>Background can vary, shaky knowledge of the basic concepts</a:t>
            </a:r>
          </a:p>
          <a:p>
            <a:pPr lvl="1"/>
            <a:r>
              <a:rPr lang="en-US" dirty="0" smtClean="0"/>
              <a:t>Not interested in the deeper workings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process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59832" y="2060848"/>
            <a:ext cx="2928018" cy="2509247"/>
            <a:chOff x="323528" y="2564904"/>
            <a:chExt cx="2928018" cy="2509247"/>
          </a:xfrm>
        </p:grpSpPr>
        <p:pic>
          <p:nvPicPr>
            <p:cNvPr id="8" name="Picture 7" descr="curve_Wor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2780928"/>
              <a:ext cx="2524478" cy="204816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699792" y="4797152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200" dirty="0" smtClean="0">
                  <a:latin typeface="+mj-lt"/>
                </a:rPr>
                <a:t>Time</a:t>
              </a:r>
              <a:endParaRPr lang="fi-FI" sz="1200" dirty="0"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3528" y="2564904"/>
              <a:ext cx="521297" cy="276999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algn="r"/>
              <a:r>
                <a:rPr lang="fi-FI" sz="1200" dirty="0" smtClean="0">
                  <a:latin typeface="+mj-lt"/>
                </a:rPr>
                <a:t>Skill</a:t>
              </a:r>
              <a:endParaRPr lang="fi-FI" sz="1200" dirty="0">
                <a:latin typeface="+mj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244408" y="4293096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+mj-lt"/>
              </a:rPr>
              <a:t>Time</a:t>
            </a:r>
            <a:endParaRPr lang="fi-FI" sz="12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2060848"/>
            <a:ext cx="52129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fi-FI" sz="1200" dirty="0" smtClean="0">
                <a:latin typeface="+mj-lt"/>
              </a:rPr>
              <a:t>Skill</a:t>
            </a:r>
            <a:endParaRPr lang="fi-FI" sz="1200" dirty="0">
              <a:latin typeface="+mj-lt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1520" y="2060848"/>
            <a:ext cx="2928018" cy="2509247"/>
            <a:chOff x="3131840" y="2564904"/>
            <a:chExt cx="2928018" cy="2509247"/>
          </a:xfrm>
        </p:grpSpPr>
        <p:pic>
          <p:nvPicPr>
            <p:cNvPr id="7" name="Picture 6" descr="curve_theor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47864" y="2780928"/>
              <a:ext cx="2524478" cy="204816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508104" y="4797152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200" dirty="0" smtClean="0">
                  <a:latin typeface="+mj-lt"/>
                </a:rPr>
                <a:t>Time</a:t>
              </a:r>
              <a:endParaRPr lang="fi-FI" sz="12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31840" y="2564904"/>
              <a:ext cx="521297" cy="276999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algn="r"/>
              <a:r>
                <a:rPr lang="fi-FI" sz="1200" dirty="0" smtClean="0">
                  <a:latin typeface="+mj-lt"/>
                </a:rPr>
                <a:t>Skill</a:t>
              </a:r>
              <a:endParaRPr lang="fi-FI" sz="1200" dirty="0">
                <a:latin typeface="+mj-lt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275856" y="46531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C00000"/>
                </a:solidFill>
              </a:rPr>
              <a:t>Word</a:t>
            </a: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4168" y="46531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C00000"/>
                </a:solidFill>
              </a:rPr>
              <a:t>ConTeXt?</a:t>
            </a: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46531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C00000"/>
                </a:solidFill>
              </a:rPr>
              <a:t>Theory</a:t>
            </a:r>
            <a:endParaRPr lang="fi-FI" dirty="0">
              <a:solidFill>
                <a:srgbClr val="C00000"/>
              </a:solidFill>
            </a:endParaRPr>
          </a:p>
        </p:txBody>
      </p:sp>
      <p:pic>
        <p:nvPicPr>
          <p:cNvPr id="23" name="Content Placeholder 22" descr="curve_context.png"/>
          <p:cNvPicPr>
            <a:picLocks noGrp="1" noChangeAspect="1"/>
          </p:cNvPicPr>
          <p:nvPr>
            <p:ph sz="quarter" idx="1"/>
          </p:nvPr>
        </p:nvPicPr>
        <p:blipFill>
          <a:blip r:embed="rId5" cstate="print"/>
          <a:stretch>
            <a:fillRect/>
          </a:stretch>
        </p:blipFill>
        <p:spPr>
          <a:xfrm>
            <a:off x="6084168" y="2276872"/>
            <a:ext cx="2524478" cy="2048161"/>
          </a:xfrm>
        </p:spPr>
      </p:pic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23" descr="curve_context_revised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796136" y="2223311"/>
            <a:ext cx="3000794" cy="2524478"/>
          </a:xfrm>
        </p:spPr>
      </p:pic>
      <p:sp>
        <p:nvSpPr>
          <p:cNvPr id="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process, revised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Picture 7" descr="curve_Wo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699628"/>
            <a:ext cx="2524478" cy="20481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48064" y="471585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+mj-lt"/>
              </a:rPr>
              <a:t>Time</a:t>
            </a:r>
            <a:endParaRPr lang="fi-FI" sz="1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3808" y="2483604"/>
            <a:ext cx="52129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fi-FI" sz="1200" dirty="0" smtClean="0">
                <a:latin typeface="+mj-lt"/>
              </a:rPr>
              <a:t>Skill</a:t>
            </a:r>
            <a:endParaRPr lang="fi-FI" sz="12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6376" y="471585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+mj-lt"/>
              </a:rPr>
              <a:t>Time</a:t>
            </a:r>
            <a:endParaRPr lang="fi-FI" sz="12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112" y="2483604"/>
            <a:ext cx="52129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fi-FI" sz="1200" dirty="0" smtClean="0">
                <a:latin typeface="+mj-lt"/>
              </a:rPr>
              <a:t>Skill</a:t>
            </a:r>
            <a:endParaRPr lang="fi-FI" sz="1200" dirty="0">
              <a:latin typeface="+mj-lt"/>
            </a:endParaRPr>
          </a:p>
        </p:txBody>
      </p:sp>
      <p:pic>
        <p:nvPicPr>
          <p:cNvPr id="7" name="Picture 6" descr="curve_theor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2699628"/>
            <a:ext cx="2524478" cy="20481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83768" y="471585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+mj-lt"/>
              </a:rPr>
              <a:t>Time</a:t>
            </a:r>
            <a:endParaRPr lang="fi-FI" sz="12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2483604"/>
            <a:ext cx="52129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fi-FI" sz="1200" dirty="0" smtClean="0">
                <a:latin typeface="+mj-lt"/>
              </a:rPr>
              <a:t>Skill</a:t>
            </a:r>
            <a:endParaRPr lang="fi-FI" sz="12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50758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C00000"/>
                </a:solidFill>
              </a:rPr>
              <a:t>Word</a:t>
            </a: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50758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C00000"/>
                </a:solidFill>
              </a:rPr>
              <a:t>ConTeXt?</a:t>
            </a: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50758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C00000"/>
                </a:solidFill>
              </a:rPr>
              <a:t>Theory</a:t>
            </a: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15.9.2010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help?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Software usability</a:t>
            </a:r>
          </a:p>
          <a:p>
            <a:pPr lvl="1"/>
            <a:r>
              <a:rPr lang="en-US" dirty="0" smtClean="0"/>
              <a:t>Ease of installation</a:t>
            </a:r>
          </a:p>
          <a:p>
            <a:pPr lvl="1"/>
            <a:r>
              <a:rPr lang="en-US" dirty="0" smtClean="0"/>
              <a:t>Editor integration</a:t>
            </a:r>
          </a:p>
          <a:p>
            <a:pPr lvl="1"/>
            <a:r>
              <a:rPr lang="en-US" dirty="0" smtClean="0"/>
              <a:t>context live @ contextgarden.net</a:t>
            </a:r>
          </a:p>
          <a:p>
            <a:pPr lvl="1"/>
            <a:r>
              <a:rPr lang="en-US" dirty="0" smtClean="0"/>
              <a:t>Modules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Cheat sheets for </a:t>
            </a:r>
            <a:r>
              <a:rPr lang="en-US" dirty="0" err="1" smtClean="0"/>
              <a:t>LaTeX</a:t>
            </a:r>
            <a:r>
              <a:rPr lang="en-US" dirty="0" smtClean="0"/>
              <a:t> users</a:t>
            </a:r>
          </a:p>
          <a:p>
            <a:pPr lvl="1"/>
            <a:r>
              <a:rPr lang="en-US" dirty="0" smtClean="0"/>
              <a:t>Short manuals with </a:t>
            </a:r>
            <a:r>
              <a:rPr lang="en-US" dirty="0" smtClean="0"/>
              <a:t>a single recipe in each</a:t>
            </a:r>
            <a:endParaRPr lang="en-US" dirty="0" smtClean="0"/>
          </a:p>
          <a:p>
            <a:pPr lvl="1"/>
            <a:r>
              <a:rPr lang="en-US" dirty="0" smtClean="0"/>
              <a:t>Reference manual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 err="1" smtClean="0"/>
              <a:t>ConTeXt</a:t>
            </a:r>
            <a:r>
              <a:rPr lang="en-US" b="1" dirty="0" smtClean="0"/>
              <a:t> Community</a:t>
            </a:r>
            <a:r>
              <a:rPr lang="en-US" dirty="0" smtClean="0"/>
              <a:t>; wiki, mailing list, user meetings</a:t>
            </a:r>
            <a:endParaRPr lang="en-US" b="1" dirty="0"/>
          </a:p>
          <a:p>
            <a:r>
              <a:rPr lang="en-US" dirty="0" smtClean="0"/>
              <a:t>Example files</a:t>
            </a:r>
          </a:p>
          <a:p>
            <a:pPr lvl="1"/>
            <a:r>
              <a:rPr lang="en-US" dirty="0" smtClean="0"/>
              <a:t>“File per feature” enables easy debugging</a:t>
            </a:r>
          </a:p>
          <a:p>
            <a:pPr lvl="1"/>
            <a:r>
              <a:rPr lang="en-US" dirty="0" smtClean="0"/>
              <a:t>Special sets for WYSIWYG migration?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 Voipio / 4th ConTeXt User Meeting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Pr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49FE8D4D-5B44-4621-BCB6-FF6770B73B2A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CA49B8-BB99-45C9-BB0D-8C05C5D5D29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TrainPres</Template>
  <TotalTime>0</TotalTime>
  <Words>363</Words>
  <Application>Microsoft Office PowerPoint</Application>
  <PresentationFormat>On-screen Show (4:3)</PresentationFormat>
  <Paragraphs>91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TrainPres</vt:lpstr>
      <vt:lpstr>Observations on learning ConTeXt</vt:lpstr>
      <vt:lpstr>Reasons to learn ConTeXt</vt:lpstr>
      <vt:lpstr>Learning strategies</vt:lpstr>
      <vt:lpstr>Migrants</vt:lpstr>
      <vt:lpstr>Learning process</vt:lpstr>
      <vt:lpstr>Learning process, revised</vt:lpstr>
      <vt:lpstr>How to help?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2010-09-14T06:40:02Z</dcterms:created>
  <dcterms:modified xsi:type="dcterms:W3CDTF">2010-09-15T09:50:47Z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